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71" d="100"/>
          <a:sy n="71" d="100"/>
        </p:scale>
        <p:origin x="90" y="5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8A3EA7C-4348-47FB-8FC5-28843A5A8933}"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134766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A3EA7C-4348-47FB-8FC5-28843A5A8933}"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349518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A3EA7C-4348-47FB-8FC5-28843A5A8933}"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2974211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A3EA7C-4348-47FB-8FC5-28843A5A8933}"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305478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A3EA7C-4348-47FB-8FC5-28843A5A8933}"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975206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8A3EA7C-4348-47FB-8FC5-28843A5A8933}" type="datetimeFigureOut">
              <a:rPr lang="en-IN" smtClean="0"/>
              <a:t>30-03-2025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40362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8A3EA7C-4348-47FB-8FC5-28843A5A8933}" type="datetimeFigureOut">
              <a:rPr lang="en-IN" smtClean="0"/>
              <a:t>30-03-2025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104494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8A3EA7C-4348-47FB-8FC5-28843A5A8933}" type="datetimeFigureOut">
              <a:rPr lang="en-IN" smtClean="0"/>
              <a:t>30-03-2025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388802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3EA7C-4348-47FB-8FC5-28843A5A8933}" type="datetimeFigureOut">
              <a:rPr lang="en-IN" smtClean="0"/>
              <a:t>30-03-2025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2349866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A3EA7C-4348-47FB-8FC5-28843A5A8933}" type="datetimeFigureOut">
              <a:rPr lang="en-IN" smtClean="0"/>
              <a:t>30-03-2025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2377766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A3EA7C-4348-47FB-8FC5-28843A5A8933}" type="datetimeFigureOut">
              <a:rPr lang="en-IN" smtClean="0"/>
              <a:t>30-03-2025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566EA3A-A257-469C-BF2C-26EB11464CAB}" type="slidenum">
              <a:rPr lang="en-IN" smtClean="0"/>
              <a:t>‹#›</a:t>
            </a:fld>
            <a:endParaRPr lang="en-IN"/>
          </a:p>
        </p:txBody>
      </p:sp>
    </p:spTree>
    <p:extLst>
      <p:ext uri="{BB962C8B-B14F-4D97-AF65-F5344CB8AC3E}">
        <p14:creationId xmlns:p14="http://schemas.microsoft.com/office/powerpoint/2010/main" val="209356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3EA7C-4348-47FB-8FC5-28843A5A8933}" type="datetimeFigureOut">
              <a:rPr lang="en-IN" smtClean="0"/>
              <a:t>30-03-2025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6EA3A-A257-469C-BF2C-26EB11464CAB}" type="slidenum">
              <a:rPr lang="en-IN" smtClean="0"/>
              <a:t>‹#›</a:t>
            </a:fld>
            <a:endParaRPr lang="en-IN"/>
          </a:p>
        </p:txBody>
      </p:sp>
    </p:spTree>
    <p:extLst>
      <p:ext uri="{BB962C8B-B14F-4D97-AF65-F5344CB8AC3E}">
        <p14:creationId xmlns:p14="http://schemas.microsoft.com/office/powerpoint/2010/main" val="3375357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alpha val="52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0028" y="261751"/>
            <a:ext cx="9144000" cy="1634284"/>
          </a:xfrm>
        </p:spPr>
        <p:txBody>
          <a:bodyPr>
            <a:normAutofit fontScale="90000"/>
          </a:bodyPr>
          <a:lstStyle/>
          <a:p>
            <a:r>
              <a:rPr lang="en-IN" b="1" dirty="0"/>
              <a:t>Max Weber’s Theory of Social </a:t>
            </a:r>
            <a:r>
              <a:rPr lang="en-IN" b="1" dirty="0" smtClean="0"/>
              <a:t>Action</a:t>
            </a:r>
            <a:endParaRPr lang="en-IN" dirty="0"/>
          </a:p>
        </p:txBody>
      </p:sp>
      <p:sp>
        <p:nvSpPr>
          <p:cNvPr id="3" name="Subtitle 2"/>
          <p:cNvSpPr>
            <a:spLocks noGrp="1"/>
          </p:cNvSpPr>
          <p:nvPr>
            <p:ph type="subTitle" idx="1"/>
          </p:nvPr>
        </p:nvSpPr>
        <p:spPr>
          <a:xfrm>
            <a:off x="578223" y="2286000"/>
            <a:ext cx="11443447" cy="3617259"/>
          </a:xfrm>
        </p:spPr>
        <p:txBody>
          <a:bodyPr>
            <a:normAutofit fontScale="25000" lnSpcReduction="20000"/>
          </a:bodyPr>
          <a:lstStyle/>
          <a:p>
            <a:pPr algn="just"/>
            <a:r>
              <a:rPr lang="en-IN" sz="14400" b="1" dirty="0">
                <a:solidFill>
                  <a:schemeClr val="bg1"/>
                </a:solidFill>
              </a:rPr>
              <a:t>The full name of Max Weber is Maximilian Carl Emil Weber. He was born on 21</a:t>
            </a:r>
            <a:r>
              <a:rPr lang="en-IN" sz="14400" b="1" baseline="30000" dirty="0">
                <a:solidFill>
                  <a:schemeClr val="bg1"/>
                </a:solidFill>
              </a:rPr>
              <a:t>st</a:t>
            </a:r>
            <a:r>
              <a:rPr lang="en-IN" sz="14400" b="1" dirty="0">
                <a:solidFill>
                  <a:schemeClr val="bg1"/>
                </a:solidFill>
              </a:rPr>
              <a:t> April 1864 in Erfurt, Germany and died on 14</a:t>
            </a:r>
            <a:r>
              <a:rPr lang="en-IN" sz="14400" b="1" baseline="30000" dirty="0">
                <a:solidFill>
                  <a:schemeClr val="bg1"/>
                </a:solidFill>
              </a:rPr>
              <a:t>th</a:t>
            </a:r>
            <a:r>
              <a:rPr lang="en-IN" sz="14400" b="1" dirty="0">
                <a:solidFill>
                  <a:schemeClr val="bg1"/>
                </a:solidFill>
              </a:rPr>
              <a:t> June 1920</a:t>
            </a:r>
            <a:r>
              <a:rPr lang="en-IN" sz="14400" b="1" dirty="0" smtClean="0">
                <a:solidFill>
                  <a:schemeClr val="bg1"/>
                </a:solidFill>
                <a:effectLst/>
              </a:rPr>
              <a:t> at Munich. </a:t>
            </a:r>
          </a:p>
          <a:p>
            <a:pPr algn="just"/>
            <a:r>
              <a:rPr lang="en-IN" sz="14400" b="1" dirty="0" smtClean="0">
                <a:solidFill>
                  <a:schemeClr val="bg1"/>
                </a:solidFill>
              </a:rPr>
              <a:t>The </a:t>
            </a:r>
            <a:r>
              <a:rPr lang="en-IN" sz="14400" b="1" dirty="0">
                <a:solidFill>
                  <a:schemeClr val="bg1"/>
                </a:solidFill>
              </a:rPr>
              <a:t>main works of Max Weber are:</a:t>
            </a:r>
          </a:p>
          <a:p>
            <a:pPr marL="342900" lvl="0" indent="-342900" algn="l">
              <a:buFont typeface="Wingdings" panose="05000000000000000000" pitchFamily="2" charset="2"/>
              <a:buChar char="q"/>
            </a:pPr>
            <a:r>
              <a:rPr lang="en-IN" sz="14400" b="1" dirty="0">
                <a:solidFill>
                  <a:schemeClr val="bg1"/>
                </a:solidFill>
              </a:rPr>
              <a:t>The Protestant Ethic and the Spirit of Capitalism (</a:t>
            </a:r>
            <a:r>
              <a:rPr lang="en-IN" sz="14400" b="1" dirty="0" smtClean="0">
                <a:solidFill>
                  <a:schemeClr val="bg1"/>
                </a:solidFill>
              </a:rPr>
              <a:t>1904)</a:t>
            </a:r>
          </a:p>
          <a:p>
            <a:pPr marL="342900" lvl="0" indent="-342900" algn="l">
              <a:buFont typeface="Wingdings" panose="05000000000000000000" pitchFamily="2" charset="2"/>
              <a:buChar char="q"/>
            </a:pPr>
            <a:r>
              <a:rPr lang="en-IN" sz="14400" b="1" dirty="0" smtClean="0">
                <a:solidFill>
                  <a:schemeClr val="bg1"/>
                </a:solidFill>
              </a:rPr>
              <a:t>The </a:t>
            </a:r>
            <a:r>
              <a:rPr lang="en-IN" sz="14400" b="1" dirty="0">
                <a:solidFill>
                  <a:schemeClr val="bg1"/>
                </a:solidFill>
              </a:rPr>
              <a:t>economic Ethics of the World Religions (</a:t>
            </a:r>
            <a:r>
              <a:rPr lang="en-IN" sz="14400" b="1" dirty="0" smtClean="0">
                <a:solidFill>
                  <a:schemeClr val="bg1"/>
                </a:solidFill>
              </a:rPr>
              <a:t>1915)</a:t>
            </a:r>
          </a:p>
          <a:p>
            <a:pPr marL="342900" lvl="0" indent="-342900" algn="l">
              <a:buFont typeface="Wingdings" panose="05000000000000000000" pitchFamily="2" charset="2"/>
              <a:buChar char="q"/>
            </a:pPr>
            <a:r>
              <a:rPr lang="en-IN" sz="14400" b="1" dirty="0" smtClean="0">
                <a:solidFill>
                  <a:schemeClr val="bg1"/>
                </a:solidFill>
              </a:rPr>
              <a:t>Science </a:t>
            </a:r>
            <a:r>
              <a:rPr lang="en-IN" sz="14400" b="1" dirty="0">
                <a:solidFill>
                  <a:schemeClr val="bg1"/>
                </a:solidFill>
              </a:rPr>
              <a:t>as a Vocation (</a:t>
            </a:r>
            <a:r>
              <a:rPr lang="en-IN" sz="14400" b="1" dirty="0" smtClean="0">
                <a:solidFill>
                  <a:schemeClr val="bg1"/>
                </a:solidFill>
              </a:rPr>
              <a:t>1917)</a:t>
            </a:r>
          </a:p>
          <a:p>
            <a:pPr marL="342900" lvl="0" indent="-342900" algn="l">
              <a:buFont typeface="Wingdings" panose="05000000000000000000" pitchFamily="2" charset="2"/>
              <a:buChar char="q"/>
            </a:pPr>
            <a:r>
              <a:rPr lang="en-IN" sz="14400" b="1" dirty="0" smtClean="0">
                <a:solidFill>
                  <a:schemeClr val="bg1"/>
                </a:solidFill>
              </a:rPr>
              <a:t>Politics </a:t>
            </a:r>
            <a:r>
              <a:rPr lang="en-IN" sz="14400" b="1" dirty="0">
                <a:solidFill>
                  <a:schemeClr val="bg1"/>
                </a:solidFill>
              </a:rPr>
              <a:t>as a Vocation (</a:t>
            </a:r>
            <a:r>
              <a:rPr lang="en-IN" sz="14400" b="1" dirty="0" smtClean="0">
                <a:solidFill>
                  <a:schemeClr val="bg1"/>
                </a:solidFill>
              </a:rPr>
              <a:t>1919)</a:t>
            </a:r>
          </a:p>
          <a:p>
            <a:pPr marL="342900" lvl="0" indent="-342900" algn="l">
              <a:buFont typeface="Wingdings" panose="05000000000000000000" pitchFamily="2" charset="2"/>
              <a:buChar char="q"/>
            </a:pPr>
            <a:r>
              <a:rPr lang="en-IN" sz="14400" b="1" dirty="0" smtClean="0">
                <a:solidFill>
                  <a:schemeClr val="bg1"/>
                </a:solidFill>
              </a:rPr>
              <a:t>Economy </a:t>
            </a:r>
            <a:r>
              <a:rPr lang="en-IN" sz="14400" b="1" dirty="0">
                <a:solidFill>
                  <a:schemeClr val="bg1"/>
                </a:solidFill>
              </a:rPr>
              <a:t>and Society (1922)</a:t>
            </a:r>
          </a:p>
          <a:p>
            <a:pPr algn="just"/>
            <a:endParaRPr lang="en-IN"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455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rmAutofit fontScale="90000"/>
          </a:bodyPr>
          <a:lstStyle/>
          <a:p>
            <a:pPr algn="ctr"/>
            <a:r>
              <a:rPr lang="en-IN" b="1" dirty="0">
                <a:solidFill>
                  <a:srgbClr val="7030A0"/>
                </a:solidFill>
              </a:rPr>
              <a:t>Uses of the Theory of Social Action</a:t>
            </a:r>
            <a:endParaRPr lang="en-IN" dirty="0"/>
          </a:p>
        </p:txBody>
      </p:sp>
      <p:sp>
        <p:nvSpPr>
          <p:cNvPr id="3" name="Content Placeholder 2"/>
          <p:cNvSpPr>
            <a:spLocks noGrp="1"/>
          </p:cNvSpPr>
          <p:nvPr>
            <p:ph idx="1"/>
          </p:nvPr>
        </p:nvSpPr>
        <p:spPr>
          <a:xfrm>
            <a:off x="838200" y="1237128"/>
            <a:ext cx="10927976" cy="5472953"/>
          </a:xfrm>
        </p:spPr>
        <p:txBody>
          <a:bodyPr>
            <a:noAutofit/>
          </a:bodyPr>
          <a:lstStyle/>
          <a:p>
            <a:pPr marL="0" indent="0" algn="just">
              <a:buNone/>
            </a:pPr>
            <a:r>
              <a:rPr lang="en-IN" sz="3600" b="1" dirty="0" smtClean="0"/>
              <a:t>Weber </a:t>
            </a:r>
            <a:r>
              <a:rPr lang="en-IN" sz="3600" b="1" dirty="0"/>
              <a:t>also used it to understand power relationships in societies by developing a typology of authority; charismatic, traditional and rational-legal. Charismatic authority derives from the ‘charisma’ or special qualities of leaders and visionary figures; traditional authority, which is typical of pre-modern societies, derives from a belief in the importance of traditions; however, it is ‘rational-legal authority’ which predominates in modern societies, which have a modern system of government and a well-developed administrative bureaucracy</a:t>
            </a:r>
            <a:r>
              <a:rPr lang="en-IN" sz="3600" b="1" dirty="0" smtClean="0"/>
              <a:t>.</a:t>
            </a:r>
            <a:endParaRPr lang="en-IN" sz="3600" b="1" dirty="0"/>
          </a:p>
        </p:txBody>
      </p:sp>
    </p:spTree>
    <p:extLst>
      <p:ext uri="{BB962C8B-B14F-4D97-AF65-F5344CB8AC3E}">
        <p14:creationId xmlns:p14="http://schemas.microsoft.com/office/powerpoint/2010/main" val="265066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0307" y="261751"/>
            <a:ext cx="11362764" cy="2736943"/>
          </a:xfrm>
        </p:spPr>
        <p:txBody>
          <a:bodyPr>
            <a:normAutofit/>
          </a:bodyPr>
          <a:lstStyle/>
          <a:p>
            <a:pPr algn="just"/>
            <a:r>
              <a:rPr lang="en-US" sz="3600" b="1" dirty="0">
                <a:solidFill>
                  <a:srgbClr val="00B0F0"/>
                </a:solidFill>
              </a:rPr>
              <a:t>According to Max Weber “Sociology is a science which attempts the interpretative understanding of social action in order thereby to arrive at a causal explanation of its cause and effects</a:t>
            </a:r>
            <a:r>
              <a:rPr lang="en-US" sz="3600" b="1" dirty="0" smtClean="0">
                <a:solidFill>
                  <a:srgbClr val="00B0F0"/>
                </a:solidFill>
              </a:rPr>
              <a:t>”.</a:t>
            </a:r>
            <a:endParaRPr lang="en-IN" sz="3600" b="1" dirty="0">
              <a:solidFill>
                <a:srgbClr val="00B0F0"/>
              </a:solidFill>
            </a:endParaRPr>
          </a:p>
        </p:txBody>
      </p:sp>
      <p:sp>
        <p:nvSpPr>
          <p:cNvPr id="4" name="Subtitle 3"/>
          <p:cNvSpPr>
            <a:spLocks noGrp="1"/>
          </p:cNvSpPr>
          <p:nvPr>
            <p:ph type="subTitle" idx="1"/>
          </p:nvPr>
        </p:nvSpPr>
        <p:spPr>
          <a:xfrm>
            <a:off x="282388" y="3602038"/>
            <a:ext cx="11631706" cy="3027362"/>
          </a:xfrm>
        </p:spPr>
        <p:txBody>
          <a:bodyPr>
            <a:normAutofit/>
          </a:bodyPr>
          <a:lstStyle/>
          <a:p>
            <a:pPr algn="just"/>
            <a:r>
              <a:rPr lang="en-IN" sz="4400" dirty="0">
                <a:solidFill>
                  <a:srgbClr val="92D050"/>
                </a:solidFill>
              </a:rPr>
              <a:t>Social action, according to Weber, refers to human </a:t>
            </a:r>
            <a:r>
              <a:rPr lang="en-IN" sz="4400" dirty="0" smtClean="0">
                <a:solidFill>
                  <a:srgbClr val="92D050"/>
                </a:solidFill>
              </a:rPr>
              <a:t>behaviour </a:t>
            </a:r>
            <a:r>
              <a:rPr lang="en-IN" sz="4400" dirty="0">
                <a:solidFill>
                  <a:srgbClr val="92D050"/>
                </a:solidFill>
              </a:rPr>
              <a:t>that is oriented towards others and is meaningful because it is influenced by the actor's subjective interpretation of the situation. </a:t>
            </a:r>
          </a:p>
        </p:txBody>
      </p:sp>
    </p:spTree>
    <p:extLst>
      <p:ext uri="{BB962C8B-B14F-4D97-AF65-F5344CB8AC3E}">
        <p14:creationId xmlns:p14="http://schemas.microsoft.com/office/powerpoint/2010/main" val="4097121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rgbClr val="C00000"/>
                </a:solidFill>
              </a:rPr>
              <a:t>Important </a:t>
            </a:r>
            <a:r>
              <a:rPr lang="en-IN" b="1" dirty="0">
                <a:solidFill>
                  <a:srgbClr val="C00000"/>
                </a:solidFill>
              </a:rPr>
              <a:t>elements of social action </a:t>
            </a:r>
          </a:p>
        </p:txBody>
      </p:sp>
      <p:sp>
        <p:nvSpPr>
          <p:cNvPr id="3" name="Content Placeholder 2"/>
          <p:cNvSpPr>
            <a:spLocks noGrp="1"/>
          </p:cNvSpPr>
          <p:nvPr>
            <p:ph idx="1"/>
          </p:nvPr>
        </p:nvSpPr>
        <p:spPr>
          <a:xfrm>
            <a:off x="838200" y="1825625"/>
            <a:ext cx="10793506" cy="4319681"/>
          </a:xfrm>
        </p:spPr>
        <p:txBody>
          <a:bodyPr/>
          <a:lstStyle/>
          <a:p>
            <a:pPr marL="514350" lvl="0" indent="-514350">
              <a:buFont typeface="+mj-lt"/>
              <a:buAutoNum type="arabicPeriod"/>
            </a:pPr>
            <a:r>
              <a:rPr lang="en-US" sz="4400" b="1" dirty="0">
                <a:solidFill>
                  <a:schemeClr val="bg1"/>
                </a:solidFill>
              </a:rPr>
              <a:t>social action includes all human behaviour.</a:t>
            </a:r>
            <a:endParaRPr lang="en-IN" sz="4400" b="1" dirty="0">
              <a:solidFill>
                <a:schemeClr val="bg1"/>
              </a:solidFill>
            </a:endParaRPr>
          </a:p>
          <a:p>
            <a:pPr marL="514350" lvl="0" indent="-514350">
              <a:buFont typeface="+mj-lt"/>
              <a:buAutoNum type="arabicPeriod"/>
            </a:pPr>
            <a:r>
              <a:rPr lang="en-US" sz="4400" b="1" dirty="0">
                <a:solidFill>
                  <a:schemeClr val="bg1"/>
                </a:solidFill>
              </a:rPr>
              <a:t>social action attaches a subjective meaning to it. </a:t>
            </a:r>
            <a:endParaRPr lang="en-IN" sz="4400" b="1" dirty="0">
              <a:solidFill>
                <a:schemeClr val="bg1"/>
              </a:solidFill>
            </a:endParaRPr>
          </a:p>
          <a:p>
            <a:pPr marL="514350" lvl="0" indent="-514350">
              <a:buFont typeface="+mj-lt"/>
              <a:buAutoNum type="arabicPeriod"/>
            </a:pPr>
            <a:r>
              <a:rPr lang="en-US" sz="4400" b="1" dirty="0">
                <a:solidFill>
                  <a:schemeClr val="bg1"/>
                </a:solidFill>
              </a:rPr>
              <a:t>the acting individual or individuals take into account the behaviour of others. </a:t>
            </a:r>
            <a:endParaRPr lang="en-IN" sz="4400" b="1" dirty="0">
              <a:solidFill>
                <a:schemeClr val="bg1"/>
              </a:solidFill>
            </a:endParaRPr>
          </a:p>
          <a:p>
            <a:pPr marL="514350" lvl="0" indent="-514350">
              <a:buFont typeface="+mj-lt"/>
              <a:buAutoNum type="arabicPeriod"/>
            </a:pPr>
            <a:r>
              <a:rPr lang="en-US" sz="4400" b="1" dirty="0">
                <a:solidFill>
                  <a:schemeClr val="bg1"/>
                </a:solidFill>
              </a:rPr>
              <a:t>social action is oriented in its course. </a:t>
            </a:r>
            <a:endParaRPr lang="en-IN" sz="4400" b="1" dirty="0">
              <a:solidFill>
                <a:schemeClr val="bg1"/>
              </a:solidFill>
            </a:endParaRPr>
          </a:p>
          <a:p>
            <a:pPr marL="0" indent="0">
              <a:buNone/>
            </a:pPr>
            <a:endParaRPr lang="en-IN" dirty="0"/>
          </a:p>
        </p:txBody>
      </p:sp>
    </p:spTree>
    <p:extLst>
      <p:ext uri="{BB962C8B-B14F-4D97-AF65-F5344CB8AC3E}">
        <p14:creationId xmlns:p14="http://schemas.microsoft.com/office/powerpoint/2010/main" val="331780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Types of Social Action </a:t>
            </a:r>
            <a:endParaRPr lang="en-IN" b="1" dirty="0">
              <a:solidFill>
                <a:srgbClr val="00B050"/>
              </a:solidFill>
            </a:endParaRPr>
          </a:p>
        </p:txBody>
      </p:sp>
      <p:sp>
        <p:nvSpPr>
          <p:cNvPr id="3" name="Content Placeholder 2"/>
          <p:cNvSpPr>
            <a:spLocks noGrp="1"/>
          </p:cNvSpPr>
          <p:nvPr>
            <p:ph idx="1"/>
          </p:nvPr>
        </p:nvSpPr>
        <p:spPr/>
        <p:txBody>
          <a:bodyPr>
            <a:noAutofit/>
          </a:bodyPr>
          <a:lstStyle/>
          <a:p>
            <a:pPr lvl="0"/>
            <a:r>
              <a:rPr lang="en-US" sz="4800" b="1" dirty="0" err="1">
                <a:solidFill>
                  <a:srgbClr val="7030A0"/>
                </a:solidFill>
              </a:rPr>
              <a:t>Zweckrational</a:t>
            </a:r>
            <a:r>
              <a:rPr lang="en-US" sz="4800" b="1" dirty="0">
                <a:solidFill>
                  <a:srgbClr val="7030A0"/>
                </a:solidFill>
              </a:rPr>
              <a:t> or </a:t>
            </a:r>
            <a:r>
              <a:rPr lang="en-US" sz="4800" b="1" dirty="0" smtClean="0">
                <a:solidFill>
                  <a:srgbClr val="7030A0"/>
                </a:solidFill>
              </a:rPr>
              <a:t>Rational Action </a:t>
            </a:r>
            <a:r>
              <a:rPr lang="en-US" sz="4800" b="1" dirty="0">
                <a:solidFill>
                  <a:srgbClr val="7030A0"/>
                </a:solidFill>
              </a:rPr>
              <a:t>in relation to a goal </a:t>
            </a:r>
            <a:endParaRPr lang="en-IN" sz="4800" dirty="0">
              <a:solidFill>
                <a:srgbClr val="7030A0"/>
              </a:solidFill>
            </a:endParaRPr>
          </a:p>
          <a:p>
            <a:pPr lvl="0"/>
            <a:r>
              <a:rPr lang="en-IN" sz="4800" b="1" dirty="0" err="1">
                <a:solidFill>
                  <a:srgbClr val="7030A0"/>
                </a:solidFill>
              </a:rPr>
              <a:t>Wertrational</a:t>
            </a:r>
            <a:r>
              <a:rPr lang="en-IN" sz="4800" b="1" dirty="0">
                <a:solidFill>
                  <a:srgbClr val="7030A0"/>
                </a:solidFill>
              </a:rPr>
              <a:t> or </a:t>
            </a:r>
            <a:r>
              <a:rPr lang="en-IN" sz="4800" b="1" dirty="0" smtClean="0">
                <a:solidFill>
                  <a:srgbClr val="7030A0"/>
                </a:solidFill>
              </a:rPr>
              <a:t>Rational Action </a:t>
            </a:r>
            <a:r>
              <a:rPr lang="en-IN" sz="4800" b="1" dirty="0">
                <a:solidFill>
                  <a:srgbClr val="7030A0"/>
                </a:solidFill>
              </a:rPr>
              <a:t>with reference to a value </a:t>
            </a:r>
            <a:endParaRPr lang="en-IN" sz="4800" dirty="0">
              <a:solidFill>
                <a:srgbClr val="7030A0"/>
              </a:solidFill>
            </a:endParaRPr>
          </a:p>
          <a:p>
            <a:pPr lvl="0"/>
            <a:r>
              <a:rPr lang="en-US" sz="4800" b="1" dirty="0">
                <a:solidFill>
                  <a:srgbClr val="7030A0"/>
                </a:solidFill>
              </a:rPr>
              <a:t>Traditional Action</a:t>
            </a:r>
            <a:endParaRPr lang="en-IN" sz="4800" dirty="0">
              <a:solidFill>
                <a:srgbClr val="7030A0"/>
              </a:solidFill>
            </a:endParaRPr>
          </a:p>
          <a:p>
            <a:pPr lvl="0"/>
            <a:r>
              <a:rPr lang="en-US" sz="4800" b="1" dirty="0">
                <a:solidFill>
                  <a:srgbClr val="7030A0"/>
                </a:solidFill>
              </a:rPr>
              <a:t>Affective Action </a:t>
            </a:r>
            <a:endParaRPr lang="en-IN" sz="4800" dirty="0">
              <a:solidFill>
                <a:srgbClr val="7030A0"/>
              </a:solidFill>
            </a:endParaRPr>
          </a:p>
        </p:txBody>
      </p:sp>
    </p:spTree>
    <p:extLst>
      <p:ext uri="{BB962C8B-B14F-4D97-AF65-F5344CB8AC3E}">
        <p14:creationId xmlns:p14="http://schemas.microsoft.com/office/powerpoint/2010/main" val="56469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31000">
              <a:schemeClr val="accent1">
                <a:lumMod val="5000"/>
                <a:lumOff val="95000"/>
              </a:schemeClr>
            </a:gs>
            <a:gs pos="74000">
              <a:schemeClr val="accent1">
                <a:lumMod val="45000"/>
                <a:lumOff val="55000"/>
              </a:schemeClr>
            </a:gs>
            <a:gs pos="6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7030A0"/>
                </a:solidFill>
              </a:rPr>
              <a:t>Zweckrational</a:t>
            </a:r>
            <a:r>
              <a:rPr lang="en-US" b="1" dirty="0">
                <a:solidFill>
                  <a:srgbClr val="7030A0"/>
                </a:solidFill>
              </a:rPr>
              <a:t> or Rational Action in relation to a goal</a:t>
            </a:r>
            <a:endParaRPr lang="en-IN" dirty="0"/>
          </a:p>
        </p:txBody>
      </p:sp>
      <p:sp>
        <p:nvSpPr>
          <p:cNvPr id="3" name="Content Placeholder 2"/>
          <p:cNvSpPr>
            <a:spLocks noGrp="1"/>
          </p:cNvSpPr>
          <p:nvPr>
            <p:ph idx="1"/>
          </p:nvPr>
        </p:nvSpPr>
        <p:spPr/>
        <p:txBody>
          <a:bodyPr>
            <a:normAutofit lnSpcReduction="10000"/>
          </a:bodyPr>
          <a:lstStyle/>
          <a:p>
            <a:pPr marL="0" indent="0" algn="just">
              <a:buNone/>
            </a:pPr>
            <a:r>
              <a:rPr lang="en-IN" sz="4000" dirty="0">
                <a:solidFill>
                  <a:schemeClr val="accent6">
                    <a:lumMod val="75000"/>
                  </a:schemeClr>
                </a:solidFill>
              </a:rPr>
              <a:t>Rational action with reference to goals is classified in terms of the conditions or means for the successful attainment of actor’s own rationally closed ends. An example of this is an engineer constructing a bridge. He uses certain materials in a certain manner to achieve a goal. This activity is directed towards obtaining that goal, namely, completing the construction.</a:t>
            </a:r>
          </a:p>
          <a:p>
            <a:pPr marL="0" indent="0">
              <a:buNone/>
            </a:pPr>
            <a:endParaRPr lang="en-IN" dirty="0"/>
          </a:p>
        </p:txBody>
      </p:sp>
    </p:spTree>
    <p:extLst>
      <p:ext uri="{BB962C8B-B14F-4D97-AF65-F5344CB8AC3E}">
        <p14:creationId xmlns:p14="http://schemas.microsoft.com/office/powerpoint/2010/main" val="1338506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err="1">
                <a:solidFill>
                  <a:srgbClr val="FFC000"/>
                </a:solidFill>
              </a:rPr>
              <a:t>Wertrational</a:t>
            </a:r>
            <a:r>
              <a:rPr lang="en-IN" b="1" dirty="0">
                <a:solidFill>
                  <a:srgbClr val="FFC000"/>
                </a:solidFill>
              </a:rPr>
              <a:t> or Rational Action with reference to a value</a:t>
            </a:r>
            <a:endParaRPr lang="en-IN" dirty="0">
              <a:solidFill>
                <a:srgbClr val="FFC000"/>
              </a:solidFill>
            </a:endParaRPr>
          </a:p>
        </p:txBody>
      </p:sp>
      <p:sp>
        <p:nvSpPr>
          <p:cNvPr id="3" name="Content Placeholder 2"/>
          <p:cNvSpPr>
            <a:spLocks noGrp="1"/>
          </p:cNvSpPr>
          <p:nvPr>
            <p:ph idx="1"/>
          </p:nvPr>
        </p:nvSpPr>
        <p:spPr>
          <a:xfrm>
            <a:off x="838200" y="1825624"/>
            <a:ext cx="10515600" cy="4803775"/>
          </a:xfrm>
        </p:spPr>
        <p:txBody>
          <a:bodyPr>
            <a:noAutofit/>
          </a:bodyPr>
          <a:lstStyle/>
          <a:p>
            <a:pPr marL="0" indent="0" algn="just">
              <a:buNone/>
            </a:pPr>
            <a:r>
              <a:rPr lang="en-US" sz="3200" dirty="0">
                <a:solidFill>
                  <a:schemeClr val="bg1"/>
                </a:solidFill>
              </a:rPr>
              <a:t>Rational action with reference to value is classified in terms of rational orientation to an absolute value, that is, action which is directed to overriding ideals of duty, </a:t>
            </a:r>
            <a:r>
              <a:rPr lang="en-US" sz="3200" dirty="0" err="1">
                <a:solidFill>
                  <a:schemeClr val="bg1"/>
                </a:solidFill>
              </a:rPr>
              <a:t>honour</a:t>
            </a:r>
            <a:r>
              <a:rPr lang="en-US" sz="3200" dirty="0">
                <a:solidFill>
                  <a:schemeClr val="bg1"/>
                </a:solidFill>
              </a:rPr>
              <a:t> or devotion to a cause. Value-oriented rational action involves the pursuit of certain values or goals that may not be ‘rational’, e.g., spiritual goals, through means that are designed to achieve the goal, e.g., prayer, meditation etc. Here one may also give the example of a soldier laying down his life for the country. His action is not directed towards attaining a specific material goal like wealth. It is for the sake of certain values like </a:t>
            </a:r>
            <a:r>
              <a:rPr lang="en-US" sz="3200" dirty="0" err="1">
                <a:solidFill>
                  <a:schemeClr val="bg1"/>
                </a:solidFill>
              </a:rPr>
              <a:t>honour</a:t>
            </a:r>
            <a:r>
              <a:rPr lang="en-US" sz="3200" dirty="0">
                <a:solidFill>
                  <a:schemeClr val="bg1"/>
                </a:solidFill>
              </a:rPr>
              <a:t> and patriotism. </a:t>
            </a:r>
            <a:endParaRPr lang="en-IN" sz="3200" dirty="0">
              <a:solidFill>
                <a:schemeClr val="bg1"/>
              </a:solidFill>
            </a:endParaRPr>
          </a:p>
        </p:txBody>
      </p:sp>
    </p:spTree>
    <p:extLst>
      <p:ext uri="{BB962C8B-B14F-4D97-AF65-F5344CB8AC3E}">
        <p14:creationId xmlns:p14="http://schemas.microsoft.com/office/powerpoint/2010/main" val="215132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7541" y="255495"/>
            <a:ext cx="11026587" cy="1169894"/>
          </a:xfrm>
        </p:spPr>
        <p:txBody>
          <a:bodyPr>
            <a:normAutofit/>
          </a:bodyPr>
          <a:lstStyle/>
          <a:p>
            <a:pPr lvl="0"/>
            <a:r>
              <a:rPr lang="en-US" b="1" dirty="0">
                <a:solidFill>
                  <a:srgbClr val="7030A0"/>
                </a:solidFill>
              </a:rPr>
              <a:t>Traditional </a:t>
            </a:r>
            <a:r>
              <a:rPr lang="en-US" b="1" dirty="0" smtClean="0">
                <a:solidFill>
                  <a:srgbClr val="7030A0"/>
                </a:solidFill>
              </a:rPr>
              <a:t>Action</a:t>
            </a:r>
            <a:endParaRPr lang="en-IN" dirty="0"/>
          </a:p>
        </p:txBody>
      </p:sp>
      <p:sp>
        <p:nvSpPr>
          <p:cNvPr id="3" name="Subtitle 2"/>
          <p:cNvSpPr>
            <a:spLocks noGrp="1"/>
          </p:cNvSpPr>
          <p:nvPr>
            <p:ph type="subTitle" idx="1"/>
          </p:nvPr>
        </p:nvSpPr>
        <p:spPr>
          <a:xfrm>
            <a:off x="403411" y="2070847"/>
            <a:ext cx="11551023" cy="4545106"/>
          </a:xfrm>
        </p:spPr>
        <p:txBody>
          <a:bodyPr>
            <a:normAutofit/>
          </a:bodyPr>
          <a:lstStyle/>
          <a:p>
            <a:pPr algn="just"/>
            <a:r>
              <a:rPr lang="en-IN" sz="4400" b="1" dirty="0"/>
              <a:t>Traditional action type is classified as one which is under the influence of long practice, customs and habits. This is an action, which is guided by customs and longstanding beliefs which become second nature or habit. Greeting elders with folded hands, for example, is almost a second nature to many Indians.</a:t>
            </a:r>
          </a:p>
        </p:txBody>
      </p:sp>
    </p:spTree>
    <p:extLst>
      <p:ext uri="{BB962C8B-B14F-4D97-AF65-F5344CB8AC3E}">
        <p14:creationId xmlns:p14="http://schemas.microsoft.com/office/powerpoint/2010/main" val="531783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a:solidFill>
                  <a:srgbClr val="7030A0"/>
                </a:solidFill>
              </a:rPr>
              <a:t>Affective </a:t>
            </a:r>
            <a:r>
              <a:rPr lang="en-US" b="1" dirty="0" smtClean="0">
                <a:solidFill>
                  <a:srgbClr val="7030A0"/>
                </a:solidFill>
              </a:rPr>
              <a:t>Action</a:t>
            </a:r>
            <a:endParaRPr lang="en-IN" dirty="0"/>
          </a:p>
        </p:txBody>
      </p:sp>
      <p:sp>
        <p:nvSpPr>
          <p:cNvPr id="3" name="Content Placeholder 2"/>
          <p:cNvSpPr>
            <a:spLocks noGrp="1"/>
          </p:cNvSpPr>
          <p:nvPr>
            <p:ph idx="1"/>
          </p:nvPr>
        </p:nvSpPr>
        <p:spPr/>
        <p:txBody>
          <a:bodyPr>
            <a:normAutofit/>
          </a:bodyPr>
          <a:lstStyle/>
          <a:p>
            <a:pPr marL="0" indent="0" algn="just">
              <a:buNone/>
            </a:pPr>
            <a:r>
              <a:rPr lang="en-US" sz="4400" dirty="0"/>
              <a:t>Affective action is classified in terms of affectual orientation, especially emotional, determined by the specific states of feeling of the actor. Affective action is classified in terms of affectual orientation especially emotional, determined by the specific states of feeling of the actor. </a:t>
            </a:r>
            <a:endParaRPr lang="en-IN" sz="4400" dirty="0"/>
          </a:p>
        </p:txBody>
      </p:sp>
    </p:spTree>
    <p:extLst>
      <p:ext uri="{BB962C8B-B14F-4D97-AF65-F5344CB8AC3E}">
        <p14:creationId xmlns:p14="http://schemas.microsoft.com/office/powerpoint/2010/main" val="1940695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792941" y="234857"/>
            <a:ext cx="9144000" cy="692990"/>
          </a:xfrm>
        </p:spPr>
        <p:txBody>
          <a:bodyPr>
            <a:noAutofit/>
          </a:bodyPr>
          <a:lstStyle/>
          <a:p>
            <a:pPr algn="just"/>
            <a:r>
              <a:rPr lang="en-IN" sz="4800" b="1" dirty="0" smtClean="0">
                <a:solidFill>
                  <a:srgbClr val="7030A0"/>
                </a:solidFill>
              </a:rPr>
              <a:t>Uses of the Theory of Social Action</a:t>
            </a:r>
            <a:endParaRPr lang="en-IN" sz="4800" b="1" dirty="0">
              <a:solidFill>
                <a:srgbClr val="7030A0"/>
              </a:solidFill>
            </a:endParaRPr>
          </a:p>
        </p:txBody>
      </p:sp>
      <p:sp>
        <p:nvSpPr>
          <p:cNvPr id="5" name="Subtitle 4"/>
          <p:cNvSpPr>
            <a:spLocks noGrp="1"/>
          </p:cNvSpPr>
          <p:nvPr>
            <p:ph type="subTitle" idx="1"/>
          </p:nvPr>
        </p:nvSpPr>
        <p:spPr>
          <a:xfrm>
            <a:off x="322729" y="1102660"/>
            <a:ext cx="11604812" cy="5432612"/>
          </a:xfrm>
        </p:spPr>
        <p:txBody>
          <a:bodyPr>
            <a:noAutofit/>
          </a:bodyPr>
          <a:lstStyle/>
          <a:p>
            <a:pPr algn="just"/>
            <a:r>
              <a:rPr lang="en-IN" sz="4400" b="1" dirty="0" smtClean="0"/>
              <a:t>Weber used his typology of forms of social action to understand social change. Weber was deeply concerned with the problems of modern civilisation. He believed that the shift from traditional to rational action was crucial in the development of a rational economic system like capitalism, a theme which he explored in his famous text “The Protestant Ethic and the Spirit of Capitalism”.</a:t>
            </a:r>
            <a:endParaRPr lang="en-IN" sz="4400" dirty="0"/>
          </a:p>
        </p:txBody>
      </p:sp>
    </p:spTree>
    <p:extLst>
      <p:ext uri="{BB962C8B-B14F-4D97-AF65-F5344CB8AC3E}">
        <p14:creationId xmlns:p14="http://schemas.microsoft.com/office/powerpoint/2010/main" val="1083770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702</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Wingdings</vt:lpstr>
      <vt:lpstr>Office Theme</vt:lpstr>
      <vt:lpstr>Max Weber’s Theory of Social Action</vt:lpstr>
      <vt:lpstr>According to Max Weber “Sociology is a science which attempts the interpretative understanding of social action in order thereby to arrive at a causal explanation of its cause and effects”.</vt:lpstr>
      <vt:lpstr>Important elements of social action </vt:lpstr>
      <vt:lpstr>Types of Social Action </vt:lpstr>
      <vt:lpstr>Zweckrational or Rational Action in relation to a goal</vt:lpstr>
      <vt:lpstr>Wertrational or Rational Action with reference to a value</vt:lpstr>
      <vt:lpstr>Traditional Action</vt:lpstr>
      <vt:lpstr>Affective Action</vt:lpstr>
      <vt:lpstr>Uses of the Theory of Social Action</vt:lpstr>
      <vt:lpstr>Uses of the Theory of Social Action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 Weber’s Theory of Social Action</dc:title>
  <dc:creator>Windows User</dc:creator>
  <cp:lastModifiedBy>Windows User</cp:lastModifiedBy>
  <cp:revision>6</cp:revision>
  <dcterms:created xsi:type="dcterms:W3CDTF">2025-03-30T06:24:58Z</dcterms:created>
  <dcterms:modified xsi:type="dcterms:W3CDTF">2025-03-30T08:36:53Z</dcterms:modified>
</cp:coreProperties>
</file>