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showGuides="1">
      <p:cViewPr varScale="1">
        <p:scale>
          <a:sx n="71" d="100"/>
          <a:sy n="71" d="100"/>
        </p:scale>
        <p:origin x="90" y="5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36B9634-883F-4BA1-88EA-8841DEC97789}" type="datetimeFigureOut">
              <a:rPr lang="en-IN" smtClean="0"/>
              <a:t>30-03-2025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A9F1BC-C52A-4660-9D0B-49D6C7D74E3A}" type="slidenum">
              <a:rPr lang="en-IN" smtClean="0"/>
              <a:t>‹#›</a:t>
            </a:fld>
            <a:endParaRPr lang="en-IN"/>
          </a:p>
        </p:txBody>
      </p:sp>
    </p:spTree>
    <p:extLst>
      <p:ext uri="{BB962C8B-B14F-4D97-AF65-F5344CB8AC3E}">
        <p14:creationId xmlns:p14="http://schemas.microsoft.com/office/powerpoint/2010/main" val="291406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36B9634-883F-4BA1-88EA-8841DEC97789}" type="datetimeFigureOut">
              <a:rPr lang="en-IN" smtClean="0"/>
              <a:t>30-03-2025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A9F1BC-C52A-4660-9D0B-49D6C7D74E3A}" type="slidenum">
              <a:rPr lang="en-IN" smtClean="0"/>
              <a:t>‹#›</a:t>
            </a:fld>
            <a:endParaRPr lang="en-IN"/>
          </a:p>
        </p:txBody>
      </p:sp>
    </p:spTree>
    <p:extLst>
      <p:ext uri="{BB962C8B-B14F-4D97-AF65-F5344CB8AC3E}">
        <p14:creationId xmlns:p14="http://schemas.microsoft.com/office/powerpoint/2010/main" val="1985633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36B9634-883F-4BA1-88EA-8841DEC97789}" type="datetimeFigureOut">
              <a:rPr lang="en-IN" smtClean="0"/>
              <a:t>30-03-2025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A9F1BC-C52A-4660-9D0B-49D6C7D74E3A}" type="slidenum">
              <a:rPr lang="en-IN" smtClean="0"/>
              <a:t>‹#›</a:t>
            </a:fld>
            <a:endParaRPr lang="en-IN"/>
          </a:p>
        </p:txBody>
      </p:sp>
    </p:spTree>
    <p:extLst>
      <p:ext uri="{BB962C8B-B14F-4D97-AF65-F5344CB8AC3E}">
        <p14:creationId xmlns:p14="http://schemas.microsoft.com/office/powerpoint/2010/main" val="2561571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36B9634-883F-4BA1-88EA-8841DEC97789}" type="datetimeFigureOut">
              <a:rPr lang="en-IN" smtClean="0"/>
              <a:t>30-03-2025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A9F1BC-C52A-4660-9D0B-49D6C7D74E3A}" type="slidenum">
              <a:rPr lang="en-IN" smtClean="0"/>
              <a:t>‹#›</a:t>
            </a:fld>
            <a:endParaRPr lang="en-IN"/>
          </a:p>
        </p:txBody>
      </p:sp>
    </p:spTree>
    <p:extLst>
      <p:ext uri="{BB962C8B-B14F-4D97-AF65-F5344CB8AC3E}">
        <p14:creationId xmlns:p14="http://schemas.microsoft.com/office/powerpoint/2010/main" val="3329210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36B9634-883F-4BA1-88EA-8841DEC97789}" type="datetimeFigureOut">
              <a:rPr lang="en-IN" smtClean="0"/>
              <a:t>30-03-2025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AA9F1BC-C52A-4660-9D0B-49D6C7D74E3A}" type="slidenum">
              <a:rPr lang="en-IN" smtClean="0"/>
              <a:t>‹#›</a:t>
            </a:fld>
            <a:endParaRPr lang="en-IN"/>
          </a:p>
        </p:txBody>
      </p:sp>
    </p:spTree>
    <p:extLst>
      <p:ext uri="{BB962C8B-B14F-4D97-AF65-F5344CB8AC3E}">
        <p14:creationId xmlns:p14="http://schemas.microsoft.com/office/powerpoint/2010/main" val="2256325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36B9634-883F-4BA1-88EA-8841DEC97789}" type="datetimeFigureOut">
              <a:rPr lang="en-IN" smtClean="0"/>
              <a:t>30-03-2025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AA9F1BC-C52A-4660-9D0B-49D6C7D74E3A}" type="slidenum">
              <a:rPr lang="en-IN" smtClean="0"/>
              <a:t>‹#›</a:t>
            </a:fld>
            <a:endParaRPr lang="en-IN"/>
          </a:p>
        </p:txBody>
      </p:sp>
    </p:spTree>
    <p:extLst>
      <p:ext uri="{BB962C8B-B14F-4D97-AF65-F5344CB8AC3E}">
        <p14:creationId xmlns:p14="http://schemas.microsoft.com/office/powerpoint/2010/main" val="1202114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36B9634-883F-4BA1-88EA-8841DEC97789}" type="datetimeFigureOut">
              <a:rPr lang="en-IN" smtClean="0"/>
              <a:t>30-03-2025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AA9F1BC-C52A-4660-9D0B-49D6C7D74E3A}" type="slidenum">
              <a:rPr lang="en-IN" smtClean="0"/>
              <a:t>‹#›</a:t>
            </a:fld>
            <a:endParaRPr lang="en-IN"/>
          </a:p>
        </p:txBody>
      </p:sp>
    </p:spTree>
    <p:extLst>
      <p:ext uri="{BB962C8B-B14F-4D97-AF65-F5344CB8AC3E}">
        <p14:creationId xmlns:p14="http://schemas.microsoft.com/office/powerpoint/2010/main" val="2880947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36B9634-883F-4BA1-88EA-8841DEC97789}" type="datetimeFigureOut">
              <a:rPr lang="en-IN" smtClean="0"/>
              <a:t>30-03-2025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AA9F1BC-C52A-4660-9D0B-49D6C7D74E3A}" type="slidenum">
              <a:rPr lang="en-IN" smtClean="0"/>
              <a:t>‹#›</a:t>
            </a:fld>
            <a:endParaRPr lang="en-IN"/>
          </a:p>
        </p:txBody>
      </p:sp>
    </p:spTree>
    <p:extLst>
      <p:ext uri="{BB962C8B-B14F-4D97-AF65-F5344CB8AC3E}">
        <p14:creationId xmlns:p14="http://schemas.microsoft.com/office/powerpoint/2010/main" val="3034990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6B9634-883F-4BA1-88EA-8841DEC97789}" type="datetimeFigureOut">
              <a:rPr lang="en-IN" smtClean="0"/>
              <a:t>30-03-2025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AA9F1BC-C52A-4660-9D0B-49D6C7D74E3A}" type="slidenum">
              <a:rPr lang="en-IN" smtClean="0"/>
              <a:t>‹#›</a:t>
            </a:fld>
            <a:endParaRPr lang="en-IN"/>
          </a:p>
        </p:txBody>
      </p:sp>
    </p:spTree>
    <p:extLst>
      <p:ext uri="{BB962C8B-B14F-4D97-AF65-F5344CB8AC3E}">
        <p14:creationId xmlns:p14="http://schemas.microsoft.com/office/powerpoint/2010/main" val="2333795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36B9634-883F-4BA1-88EA-8841DEC97789}" type="datetimeFigureOut">
              <a:rPr lang="en-IN" smtClean="0"/>
              <a:t>30-03-2025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AA9F1BC-C52A-4660-9D0B-49D6C7D74E3A}" type="slidenum">
              <a:rPr lang="en-IN" smtClean="0"/>
              <a:t>‹#›</a:t>
            </a:fld>
            <a:endParaRPr lang="en-IN"/>
          </a:p>
        </p:txBody>
      </p:sp>
    </p:spTree>
    <p:extLst>
      <p:ext uri="{BB962C8B-B14F-4D97-AF65-F5344CB8AC3E}">
        <p14:creationId xmlns:p14="http://schemas.microsoft.com/office/powerpoint/2010/main" val="4229374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36B9634-883F-4BA1-88EA-8841DEC97789}" type="datetimeFigureOut">
              <a:rPr lang="en-IN" smtClean="0"/>
              <a:t>30-03-2025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AA9F1BC-C52A-4660-9D0B-49D6C7D74E3A}" type="slidenum">
              <a:rPr lang="en-IN" smtClean="0"/>
              <a:t>‹#›</a:t>
            </a:fld>
            <a:endParaRPr lang="en-IN"/>
          </a:p>
        </p:txBody>
      </p:sp>
    </p:spTree>
    <p:extLst>
      <p:ext uri="{BB962C8B-B14F-4D97-AF65-F5344CB8AC3E}">
        <p14:creationId xmlns:p14="http://schemas.microsoft.com/office/powerpoint/2010/main" val="1934802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6B9634-883F-4BA1-88EA-8841DEC97789}" type="datetimeFigureOut">
              <a:rPr lang="en-IN" smtClean="0"/>
              <a:t>30-03-2025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A9F1BC-C52A-4660-9D0B-49D6C7D74E3A}" type="slidenum">
              <a:rPr lang="en-IN" smtClean="0"/>
              <a:t>‹#›</a:t>
            </a:fld>
            <a:endParaRPr lang="en-IN"/>
          </a:p>
        </p:txBody>
      </p:sp>
    </p:spTree>
    <p:extLst>
      <p:ext uri="{BB962C8B-B14F-4D97-AF65-F5344CB8AC3E}">
        <p14:creationId xmlns:p14="http://schemas.microsoft.com/office/powerpoint/2010/main" val="509349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58239" y="326296"/>
            <a:ext cx="9685469" cy="717195"/>
          </a:xfrm>
        </p:spPr>
        <p:txBody>
          <a:bodyPr>
            <a:noAutofit/>
          </a:bodyPr>
          <a:lstStyle/>
          <a:p>
            <a:r>
              <a:rPr lang="en-US" sz="4400" b="1" dirty="0"/>
              <a:t>Emile </a:t>
            </a:r>
            <a:r>
              <a:rPr lang="en-US" sz="4400" b="1" dirty="0" smtClean="0"/>
              <a:t>Durkheim</a:t>
            </a:r>
            <a:r>
              <a:rPr lang="en-IN" sz="4400" b="1" dirty="0" smtClean="0"/>
              <a:t>’s Theory of </a:t>
            </a:r>
            <a:r>
              <a:rPr lang="en-US" sz="4400" b="1" dirty="0" smtClean="0"/>
              <a:t>Social Facts</a:t>
            </a:r>
            <a:endParaRPr lang="en-IN" sz="4400" b="1" dirty="0"/>
          </a:p>
        </p:txBody>
      </p:sp>
      <p:sp>
        <p:nvSpPr>
          <p:cNvPr id="3" name="Subtitle 2"/>
          <p:cNvSpPr>
            <a:spLocks noGrp="1"/>
          </p:cNvSpPr>
          <p:nvPr>
            <p:ph type="subTitle" idx="1"/>
          </p:nvPr>
        </p:nvSpPr>
        <p:spPr>
          <a:xfrm>
            <a:off x="448235" y="1396720"/>
            <a:ext cx="11578814" cy="5100899"/>
          </a:xfrm>
        </p:spPr>
        <p:txBody>
          <a:bodyPr>
            <a:normAutofit/>
          </a:bodyPr>
          <a:lstStyle/>
          <a:p>
            <a:pPr algn="just"/>
            <a:r>
              <a:rPr lang="en-US" sz="3600" dirty="0" smtClean="0">
                <a:solidFill>
                  <a:srgbClr val="7030A0"/>
                </a:solidFill>
              </a:rPr>
              <a:t>Emile Durkheim explains his theory of Social Facts in his book </a:t>
            </a:r>
            <a:r>
              <a:rPr lang="en-US" sz="3600" dirty="0">
                <a:solidFill>
                  <a:srgbClr val="7030A0"/>
                </a:solidFill>
              </a:rPr>
              <a:t>“The Rules of Sociological </a:t>
            </a:r>
            <a:r>
              <a:rPr lang="en-US" sz="3600" dirty="0" smtClean="0">
                <a:solidFill>
                  <a:srgbClr val="7030A0"/>
                </a:solidFill>
              </a:rPr>
              <a:t>Method”. He developed </a:t>
            </a:r>
            <a:r>
              <a:rPr lang="en-US" sz="3600" dirty="0">
                <a:solidFill>
                  <a:srgbClr val="7030A0"/>
                </a:solidFill>
              </a:rPr>
              <a:t>the methodological framework to study </a:t>
            </a:r>
            <a:r>
              <a:rPr lang="en-US" sz="3600" dirty="0" smtClean="0">
                <a:solidFill>
                  <a:srgbClr val="7030A0"/>
                </a:solidFill>
              </a:rPr>
              <a:t>society in this book. </a:t>
            </a:r>
            <a:r>
              <a:rPr lang="en-US" sz="3600" dirty="0">
                <a:solidFill>
                  <a:srgbClr val="7030A0"/>
                </a:solidFill>
              </a:rPr>
              <a:t>He held that sociology is a study of ‘social facts’ as suicide rates, religious affiliations, moral rules etc. These social facts exercise a constraint upon the individual. He held that the ultimate social reality is the group and not the individual. The social facts also cannot be reduced to or analyzed through psychological or physiological explanations. The social facts are external and cannot be reduced to individual facts.</a:t>
            </a:r>
            <a:endParaRPr lang="en-IN" sz="3600" dirty="0">
              <a:solidFill>
                <a:srgbClr val="7030A0"/>
              </a:solidFill>
            </a:endParaRPr>
          </a:p>
          <a:p>
            <a:endParaRPr lang="en-IN" dirty="0"/>
          </a:p>
        </p:txBody>
      </p:sp>
    </p:spTree>
    <p:extLst>
      <p:ext uri="{BB962C8B-B14F-4D97-AF65-F5344CB8AC3E}">
        <p14:creationId xmlns:p14="http://schemas.microsoft.com/office/powerpoint/2010/main" val="2093508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555376" y="140727"/>
            <a:ext cx="9144000" cy="988825"/>
          </a:xfrm>
        </p:spPr>
        <p:txBody>
          <a:bodyPr/>
          <a:lstStyle/>
          <a:p>
            <a:r>
              <a:rPr lang="en-IN" b="1" dirty="0" smtClean="0">
                <a:solidFill>
                  <a:srgbClr val="FF0000"/>
                </a:solidFill>
              </a:rPr>
              <a:t>Conclusion</a:t>
            </a:r>
            <a:endParaRPr lang="en-IN" b="1" dirty="0">
              <a:solidFill>
                <a:srgbClr val="FF0000"/>
              </a:solidFill>
            </a:endParaRPr>
          </a:p>
        </p:txBody>
      </p:sp>
      <p:sp>
        <p:nvSpPr>
          <p:cNvPr id="6" name="Subtitle 5"/>
          <p:cNvSpPr>
            <a:spLocks noGrp="1"/>
          </p:cNvSpPr>
          <p:nvPr>
            <p:ph type="subTitle" idx="1"/>
          </p:nvPr>
        </p:nvSpPr>
        <p:spPr>
          <a:xfrm>
            <a:off x="376518" y="1815353"/>
            <a:ext cx="11470342" cy="4948518"/>
          </a:xfrm>
        </p:spPr>
        <p:txBody>
          <a:bodyPr>
            <a:noAutofit/>
          </a:bodyPr>
          <a:lstStyle/>
          <a:p>
            <a:pPr algn="just"/>
            <a:r>
              <a:rPr lang="en-IN" sz="4400" dirty="0" smtClean="0">
                <a:solidFill>
                  <a:srgbClr val="00B050"/>
                </a:solidFill>
              </a:rPr>
              <a:t>To Conclude </a:t>
            </a:r>
            <a:r>
              <a:rPr lang="en-US" sz="4400" dirty="0">
                <a:solidFill>
                  <a:srgbClr val="00B050"/>
                </a:solidFill>
              </a:rPr>
              <a:t>it can be said that the social fact is specific. It is born of the association of individuals. It represents a collective content of social group or society. It differs in kind from what occurs in individual consciousness. Social facts can be subjected to </a:t>
            </a:r>
            <a:r>
              <a:rPr lang="en-US" sz="4400" dirty="0" err="1">
                <a:solidFill>
                  <a:srgbClr val="00B050"/>
                </a:solidFill>
              </a:rPr>
              <a:t>categorisation</a:t>
            </a:r>
            <a:r>
              <a:rPr lang="en-US" sz="4400" dirty="0">
                <a:solidFill>
                  <a:srgbClr val="00B050"/>
                </a:solidFill>
              </a:rPr>
              <a:t> and classification. Above all social facts form the subject matter of the science of sociology</a:t>
            </a:r>
            <a:r>
              <a:rPr lang="en-US" sz="4400" dirty="0" smtClean="0">
                <a:solidFill>
                  <a:srgbClr val="00B050"/>
                </a:solidFill>
              </a:rPr>
              <a:t>.</a:t>
            </a:r>
            <a:endParaRPr lang="en-IN" sz="4400" dirty="0">
              <a:solidFill>
                <a:srgbClr val="00B050"/>
              </a:solidFill>
            </a:endParaRPr>
          </a:p>
        </p:txBody>
      </p:sp>
    </p:spTree>
    <p:extLst>
      <p:ext uri="{BB962C8B-B14F-4D97-AF65-F5344CB8AC3E}">
        <p14:creationId xmlns:p14="http://schemas.microsoft.com/office/powerpoint/2010/main" val="4212864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95754"/>
            <a:ext cx="3932237" cy="591671"/>
          </a:xfrm>
        </p:spPr>
        <p:txBody>
          <a:bodyPr/>
          <a:lstStyle/>
          <a:p>
            <a:r>
              <a:rPr lang="en-US" b="1" dirty="0" smtClean="0">
                <a:solidFill>
                  <a:schemeClr val="accent6">
                    <a:lumMod val="50000"/>
                  </a:schemeClr>
                </a:solidFill>
              </a:rPr>
              <a:t>Types of Social Facts</a:t>
            </a:r>
            <a:endParaRPr lang="en-IN" dirty="0">
              <a:solidFill>
                <a:schemeClr val="accent6">
                  <a:lumMod val="50000"/>
                </a:schemeClr>
              </a:solidFill>
            </a:endParaRPr>
          </a:p>
        </p:txBody>
      </p:sp>
      <p:sp>
        <p:nvSpPr>
          <p:cNvPr id="3" name="Content Placeholder 2"/>
          <p:cNvSpPr>
            <a:spLocks noGrp="1"/>
          </p:cNvSpPr>
          <p:nvPr>
            <p:ph idx="1"/>
          </p:nvPr>
        </p:nvSpPr>
        <p:spPr>
          <a:xfrm>
            <a:off x="5183187" y="987425"/>
            <a:ext cx="6717459" cy="5628528"/>
          </a:xfrm>
        </p:spPr>
        <p:txBody>
          <a:bodyPr/>
          <a:lstStyle/>
          <a:p>
            <a:pPr marL="0" indent="0">
              <a:buNone/>
            </a:pPr>
            <a:r>
              <a:rPr lang="en-US" dirty="0" smtClean="0">
                <a:solidFill>
                  <a:srgbClr val="FF0000"/>
                </a:solidFill>
              </a:rPr>
              <a:t>3. Non – </a:t>
            </a:r>
            <a:r>
              <a:rPr lang="en-US" dirty="0" err="1" smtClean="0">
                <a:solidFill>
                  <a:srgbClr val="FF0000"/>
                </a:solidFill>
              </a:rPr>
              <a:t>Institutionalised</a:t>
            </a:r>
            <a:r>
              <a:rPr lang="en-US" dirty="0" smtClean="0">
                <a:solidFill>
                  <a:srgbClr val="FF0000"/>
                </a:solidFill>
              </a:rPr>
              <a:t> Social Facts. </a:t>
            </a:r>
          </a:p>
          <a:p>
            <a:pPr marL="0" indent="0" algn="just">
              <a:buNone/>
            </a:pPr>
            <a:endParaRPr lang="en-US" sz="3600" dirty="0" smtClean="0">
              <a:solidFill>
                <a:srgbClr val="7030A0"/>
              </a:solidFill>
            </a:endParaRPr>
          </a:p>
          <a:p>
            <a:pPr marL="0" indent="0" algn="just">
              <a:buNone/>
            </a:pPr>
            <a:r>
              <a:rPr lang="en-US" sz="3600" dirty="0" smtClean="0">
                <a:solidFill>
                  <a:srgbClr val="7030A0"/>
                </a:solidFill>
              </a:rPr>
              <a:t>Such </a:t>
            </a:r>
            <a:r>
              <a:rPr lang="en-US" sz="3600" dirty="0">
                <a:solidFill>
                  <a:srgbClr val="7030A0"/>
                </a:solidFill>
              </a:rPr>
              <a:t>social facts have not yet acquired </a:t>
            </a:r>
            <a:r>
              <a:rPr lang="en-US" sz="3600" dirty="0" err="1">
                <a:solidFill>
                  <a:srgbClr val="7030A0"/>
                </a:solidFill>
              </a:rPr>
              <a:t>crystallised</a:t>
            </a:r>
            <a:r>
              <a:rPr lang="en-US" sz="3600" dirty="0">
                <a:solidFill>
                  <a:srgbClr val="7030A0"/>
                </a:solidFill>
              </a:rPr>
              <a:t> forms. They lie beyond the </a:t>
            </a:r>
            <a:r>
              <a:rPr lang="en-US" sz="3600" dirty="0" err="1">
                <a:solidFill>
                  <a:srgbClr val="7030A0"/>
                </a:solidFill>
              </a:rPr>
              <a:t>institutionalised</a:t>
            </a:r>
            <a:r>
              <a:rPr lang="en-US" sz="3600" dirty="0">
                <a:solidFill>
                  <a:srgbClr val="7030A0"/>
                </a:solidFill>
              </a:rPr>
              <a:t> norms of society. Also this category of social facts has not attained a total objective and independent existence comparable to the </a:t>
            </a:r>
            <a:r>
              <a:rPr lang="en-US" sz="3600" dirty="0" err="1">
                <a:solidFill>
                  <a:srgbClr val="7030A0"/>
                </a:solidFill>
              </a:rPr>
              <a:t>institutionalised</a:t>
            </a:r>
            <a:r>
              <a:rPr lang="en-US" sz="3600" dirty="0">
                <a:solidFill>
                  <a:srgbClr val="7030A0"/>
                </a:solidFill>
              </a:rPr>
              <a:t> ones</a:t>
            </a:r>
            <a:r>
              <a:rPr lang="en-US" sz="3600" dirty="0" smtClean="0">
                <a:solidFill>
                  <a:srgbClr val="7030A0"/>
                </a:solidFill>
              </a:rPr>
              <a:t>.</a:t>
            </a:r>
            <a:endParaRPr lang="en-IN" sz="3600" dirty="0">
              <a:solidFill>
                <a:srgbClr val="7030A0"/>
              </a:solidFill>
            </a:endParaRPr>
          </a:p>
        </p:txBody>
      </p:sp>
      <p:sp>
        <p:nvSpPr>
          <p:cNvPr id="4" name="Text Placeholder 3"/>
          <p:cNvSpPr>
            <a:spLocks noGrp="1"/>
          </p:cNvSpPr>
          <p:nvPr>
            <p:ph type="body" sz="half" idx="2"/>
          </p:nvPr>
        </p:nvSpPr>
        <p:spPr/>
        <p:txBody>
          <a:bodyPr>
            <a:noAutofit/>
          </a:bodyPr>
          <a:lstStyle/>
          <a:p>
            <a:pPr algn="just"/>
            <a:r>
              <a:rPr lang="en-US" sz="5400" dirty="0">
                <a:solidFill>
                  <a:srgbClr val="002060"/>
                </a:solidFill>
              </a:rPr>
              <a:t>Durkheim divided social facts into </a:t>
            </a:r>
          </a:p>
          <a:p>
            <a:pPr algn="just"/>
            <a:r>
              <a:rPr lang="en-US" sz="5400" dirty="0">
                <a:solidFill>
                  <a:srgbClr val="002060"/>
                </a:solidFill>
              </a:rPr>
              <a:t>3 </a:t>
            </a:r>
            <a:r>
              <a:rPr lang="en-US" sz="5400" dirty="0" smtClean="0">
                <a:solidFill>
                  <a:srgbClr val="002060"/>
                </a:solidFill>
              </a:rPr>
              <a:t>types</a:t>
            </a:r>
            <a:endParaRPr lang="en-IN" sz="5400" dirty="0">
              <a:solidFill>
                <a:srgbClr val="002060"/>
              </a:solidFill>
            </a:endParaRPr>
          </a:p>
        </p:txBody>
      </p:sp>
    </p:spTree>
    <p:extLst>
      <p:ext uri="{BB962C8B-B14F-4D97-AF65-F5344CB8AC3E}">
        <p14:creationId xmlns:p14="http://schemas.microsoft.com/office/powerpoint/2010/main" val="3953939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9882"/>
          </a:xfrm>
        </p:spPr>
        <p:txBody>
          <a:bodyPr/>
          <a:lstStyle/>
          <a:p>
            <a:r>
              <a:rPr lang="en-IN" dirty="0" smtClean="0">
                <a:solidFill>
                  <a:schemeClr val="bg1"/>
                </a:solidFill>
              </a:rPr>
              <a:t>What are Social Facts?</a:t>
            </a:r>
            <a:endParaRPr lang="en-IN" dirty="0">
              <a:solidFill>
                <a:schemeClr val="bg1"/>
              </a:solidFill>
            </a:endParaRPr>
          </a:p>
        </p:txBody>
      </p:sp>
      <p:sp>
        <p:nvSpPr>
          <p:cNvPr id="3" name="Content Placeholder 2"/>
          <p:cNvSpPr>
            <a:spLocks noGrp="1"/>
          </p:cNvSpPr>
          <p:nvPr>
            <p:ph idx="1"/>
          </p:nvPr>
        </p:nvSpPr>
        <p:spPr>
          <a:xfrm>
            <a:off x="838200" y="1395318"/>
            <a:ext cx="10866120" cy="5199119"/>
          </a:xfrm>
        </p:spPr>
        <p:txBody>
          <a:bodyPr>
            <a:normAutofit lnSpcReduction="10000"/>
          </a:bodyPr>
          <a:lstStyle/>
          <a:p>
            <a:pPr marL="0" indent="0" algn="just">
              <a:buNone/>
            </a:pPr>
            <a:r>
              <a:rPr lang="en-US" sz="4000" dirty="0">
                <a:solidFill>
                  <a:srgbClr val="FFC000"/>
                </a:solidFill>
              </a:rPr>
              <a:t>Social facts are generally diffused throughout society. Eating for instance is an individual fact and parenting is a social fact that is engaged in the society at large. Social facts have an existence outside the individual consciousness and have an objective existence prior to an individual’s birth. Therefore, they have an external existence and are passed on from generation to generation. Society precedes the individual and individuals born are subject to the laws of society. </a:t>
            </a:r>
            <a:endParaRPr lang="en-IN" sz="4000" dirty="0">
              <a:solidFill>
                <a:srgbClr val="FFC000"/>
              </a:solidFill>
            </a:endParaRPr>
          </a:p>
        </p:txBody>
      </p:sp>
    </p:spTree>
    <p:extLst>
      <p:ext uri="{BB962C8B-B14F-4D97-AF65-F5344CB8AC3E}">
        <p14:creationId xmlns:p14="http://schemas.microsoft.com/office/powerpoint/2010/main" val="2056349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
            </a:r>
            <a:r>
              <a:rPr lang="en-US" dirty="0" smtClean="0"/>
              <a:t>ules for the observation of Social </a:t>
            </a:r>
            <a:r>
              <a:rPr lang="en-US" dirty="0"/>
              <a:t>F</a:t>
            </a:r>
            <a:r>
              <a:rPr lang="en-US" dirty="0" smtClean="0"/>
              <a:t>acts.</a:t>
            </a:r>
            <a:endParaRPr lang="en-IN" dirty="0"/>
          </a:p>
        </p:txBody>
      </p:sp>
      <p:sp>
        <p:nvSpPr>
          <p:cNvPr id="3" name="Content Placeholder 2"/>
          <p:cNvSpPr>
            <a:spLocks noGrp="1"/>
          </p:cNvSpPr>
          <p:nvPr>
            <p:ph idx="1"/>
          </p:nvPr>
        </p:nvSpPr>
        <p:spPr>
          <a:xfrm>
            <a:off x="838200" y="1825625"/>
            <a:ext cx="10941424" cy="4817222"/>
          </a:xfrm>
        </p:spPr>
        <p:txBody>
          <a:bodyPr>
            <a:noAutofit/>
          </a:bodyPr>
          <a:lstStyle/>
          <a:p>
            <a:pPr marL="0" indent="0" algn="just">
              <a:buNone/>
            </a:pPr>
            <a:r>
              <a:rPr lang="en-US" sz="4400" dirty="0">
                <a:solidFill>
                  <a:srgbClr val="00B050"/>
                </a:solidFill>
              </a:rPr>
              <a:t>Durkheim laid down certain rules for the observation of social facts. These are </a:t>
            </a:r>
            <a:endParaRPr lang="en-IN" sz="4400" dirty="0">
              <a:solidFill>
                <a:srgbClr val="00B050"/>
              </a:solidFill>
            </a:endParaRPr>
          </a:p>
          <a:p>
            <a:pPr marL="514350" lvl="0" indent="-514350" algn="just">
              <a:buFont typeface="+mj-lt"/>
              <a:buAutoNum type="arabicPeriod"/>
            </a:pPr>
            <a:r>
              <a:rPr lang="en-US" sz="4400" dirty="0">
                <a:solidFill>
                  <a:srgbClr val="00B050"/>
                </a:solidFill>
              </a:rPr>
              <a:t>They should be treated as things and not ideas, </a:t>
            </a:r>
            <a:endParaRPr lang="en-IN" sz="4400" dirty="0">
              <a:solidFill>
                <a:srgbClr val="00B050"/>
              </a:solidFill>
            </a:endParaRPr>
          </a:p>
          <a:p>
            <a:pPr marL="514350" lvl="0" indent="-514350" algn="just">
              <a:buFont typeface="+mj-lt"/>
              <a:buAutoNum type="arabicPeriod"/>
            </a:pPr>
            <a:r>
              <a:rPr lang="en-US" sz="4400" dirty="0">
                <a:solidFill>
                  <a:srgbClr val="00B050"/>
                </a:solidFill>
              </a:rPr>
              <a:t>They should be distinct in themselves and </a:t>
            </a:r>
            <a:endParaRPr lang="en-IN" sz="4400" dirty="0">
              <a:solidFill>
                <a:srgbClr val="00B050"/>
              </a:solidFill>
            </a:endParaRPr>
          </a:p>
          <a:p>
            <a:pPr marL="514350" lvl="0" indent="-514350" algn="just">
              <a:buFont typeface="+mj-lt"/>
              <a:buAutoNum type="arabicPeriod"/>
            </a:pPr>
            <a:r>
              <a:rPr lang="en-US" sz="4400" dirty="0">
                <a:solidFill>
                  <a:srgbClr val="00B050"/>
                </a:solidFill>
              </a:rPr>
              <a:t>They should display a regular pattern in society</a:t>
            </a:r>
            <a:r>
              <a:rPr lang="en-US" sz="4400" dirty="0" smtClean="0">
                <a:solidFill>
                  <a:srgbClr val="00B050"/>
                </a:solidFill>
              </a:rPr>
              <a:t>.</a:t>
            </a:r>
            <a:endParaRPr lang="en-IN" sz="4400" dirty="0">
              <a:solidFill>
                <a:srgbClr val="00B050"/>
              </a:solidFill>
            </a:endParaRPr>
          </a:p>
        </p:txBody>
      </p:sp>
    </p:spTree>
    <p:extLst>
      <p:ext uri="{BB962C8B-B14F-4D97-AF65-F5344CB8AC3E}">
        <p14:creationId xmlns:p14="http://schemas.microsoft.com/office/powerpoint/2010/main" val="254639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B050"/>
                </a:solidFill>
              </a:rPr>
              <a:t>Characteristics </a:t>
            </a:r>
            <a:r>
              <a:rPr lang="en-US" b="1" dirty="0">
                <a:solidFill>
                  <a:srgbClr val="00B050"/>
                </a:solidFill>
              </a:rPr>
              <a:t>of </a:t>
            </a:r>
            <a:r>
              <a:rPr lang="en-US" b="1" dirty="0" smtClean="0">
                <a:solidFill>
                  <a:srgbClr val="00B050"/>
                </a:solidFill>
              </a:rPr>
              <a:t>Social Facts</a:t>
            </a:r>
            <a:endParaRPr lang="en-IN" b="1" dirty="0">
              <a:solidFill>
                <a:srgbClr val="00B050"/>
              </a:solidFill>
            </a:endParaRPr>
          </a:p>
        </p:txBody>
      </p:sp>
      <p:sp>
        <p:nvSpPr>
          <p:cNvPr id="3" name="Content Placeholder 2"/>
          <p:cNvSpPr>
            <a:spLocks noGrp="1"/>
          </p:cNvSpPr>
          <p:nvPr>
            <p:ph idx="1"/>
          </p:nvPr>
        </p:nvSpPr>
        <p:spPr/>
        <p:txBody>
          <a:bodyPr/>
          <a:lstStyle/>
          <a:p>
            <a:pPr marL="0" indent="0">
              <a:buNone/>
            </a:pPr>
            <a:r>
              <a:rPr lang="en-US" sz="4000" dirty="0">
                <a:solidFill>
                  <a:srgbClr val="0070C0"/>
                </a:solidFill>
              </a:rPr>
              <a:t>The main characteristics of social facts </a:t>
            </a:r>
            <a:r>
              <a:rPr lang="en-US" sz="4000" dirty="0" smtClean="0">
                <a:solidFill>
                  <a:srgbClr val="0070C0"/>
                </a:solidFill>
              </a:rPr>
              <a:t>According to Durkheim are </a:t>
            </a:r>
          </a:p>
          <a:p>
            <a:pPr marL="514350" indent="-514350">
              <a:buFont typeface="+mj-lt"/>
              <a:buAutoNum type="arabicPeriod"/>
            </a:pPr>
            <a:r>
              <a:rPr lang="en-US" sz="4000" b="1" dirty="0">
                <a:solidFill>
                  <a:srgbClr val="0070C0"/>
                </a:solidFill>
              </a:rPr>
              <a:t>E</a:t>
            </a:r>
            <a:r>
              <a:rPr lang="en-US" sz="4000" b="1" dirty="0" smtClean="0">
                <a:solidFill>
                  <a:srgbClr val="0070C0"/>
                </a:solidFill>
              </a:rPr>
              <a:t>xternality</a:t>
            </a:r>
            <a:r>
              <a:rPr lang="en-US" sz="4000" b="1" dirty="0">
                <a:solidFill>
                  <a:srgbClr val="0070C0"/>
                </a:solidFill>
              </a:rPr>
              <a:t>, </a:t>
            </a:r>
          </a:p>
          <a:p>
            <a:pPr marL="514350" indent="-514350">
              <a:buFont typeface="+mj-lt"/>
              <a:buAutoNum type="arabicPeriod"/>
            </a:pPr>
            <a:r>
              <a:rPr lang="en-US" sz="4000" b="1" dirty="0" smtClean="0">
                <a:solidFill>
                  <a:srgbClr val="0070C0"/>
                </a:solidFill>
              </a:rPr>
              <a:t>Constraint</a:t>
            </a:r>
            <a:r>
              <a:rPr lang="en-US" sz="4000" b="1" dirty="0">
                <a:solidFill>
                  <a:srgbClr val="0070C0"/>
                </a:solidFill>
              </a:rPr>
              <a:t>, </a:t>
            </a:r>
          </a:p>
          <a:p>
            <a:pPr marL="514350" indent="-514350">
              <a:buFont typeface="+mj-lt"/>
              <a:buAutoNum type="arabicPeriod"/>
            </a:pPr>
            <a:r>
              <a:rPr lang="en-US" sz="4000" b="1" dirty="0" smtClean="0">
                <a:solidFill>
                  <a:srgbClr val="0070C0"/>
                </a:solidFill>
              </a:rPr>
              <a:t>Independence and</a:t>
            </a:r>
          </a:p>
          <a:p>
            <a:pPr marL="514350" indent="-514350">
              <a:buFont typeface="+mj-lt"/>
              <a:buAutoNum type="arabicPeriod"/>
            </a:pPr>
            <a:r>
              <a:rPr lang="en-US" sz="4000" b="1" dirty="0">
                <a:solidFill>
                  <a:srgbClr val="0070C0"/>
                </a:solidFill>
              </a:rPr>
              <a:t>G</a:t>
            </a:r>
            <a:r>
              <a:rPr lang="en-US" sz="4000" b="1" dirty="0" smtClean="0">
                <a:solidFill>
                  <a:srgbClr val="0070C0"/>
                </a:solidFill>
              </a:rPr>
              <a:t>enerality</a:t>
            </a:r>
            <a:r>
              <a:rPr lang="en-US" sz="4000" b="1" dirty="0">
                <a:solidFill>
                  <a:srgbClr val="0070C0"/>
                </a:solidFill>
              </a:rPr>
              <a:t>. </a:t>
            </a:r>
            <a:endParaRPr lang="en-IN" sz="4000" dirty="0">
              <a:solidFill>
                <a:srgbClr val="0070C0"/>
              </a:solidFill>
            </a:endParaRPr>
          </a:p>
        </p:txBody>
      </p:sp>
    </p:spTree>
    <p:extLst>
      <p:ext uri="{BB962C8B-B14F-4D97-AF65-F5344CB8AC3E}">
        <p14:creationId xmlns:p14="http://schemas.microsoft.com/office/powerpoint/2010/main" val="1763940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How Social Facts are </a:t>
            </a:r>
            <a:r>
              <a:rPr lang="en-IN" dirty="0" err="1" smtClean="0">
                <a:solidFill>
                  <a:srgbClr val="FF0000"/>
                </a:solidFill>
              </a:rPr>
              <a:t>Extertnal</a:t>
            </a:r>
            <a:r>
              <a:rPr lang="en-IN" dirty="0" smtClean="0">
                <a:solidFill>
                  <a:srgbClr val="FF0000"/>
                </a:solidFill>
              </a:rPr>
              <a:t>?</a:t>
            </a:r>
            <a:endParaRPr lang="en-IN" dirty="0">
              <a:solidFill>
                <a:srgbClr val="FF0000"/>
              </a:solidFill>
            </a:endParaRPr>
          </a:p>
        </p:txBody>
      </p:sp>
      <p:sp>
        <p:nvSpPr>
          <p:cNvPr id="3" name="Content Placeholder 2"/>
          <p:cNvSpPr>
            <a:spLocks noGrp="1"/>
          </p:cNvSpPr>
          <p:nvPr>
            <p:ph idx="1"/>
          </p:nvPr>
        </p:nvSpPr>
        <p:spPr>
          <a:xfrm>
            <a:off x="295835" y="1825625"/>
            <a:ext cx="11429999" cy="4938246"/>
          </a:xfrm>
        </p:spPr>
        <p:txBody>
          <a:bodyPr>
            <a:noAutofit/>
          </a:bodyPr>
          <a:lstStyle/>
          <a:p>
            <a:pPr marL="0" indent="0" algn="just">
              <a:buNone/>
            </a:pPr>
            <a:r>
              <a:rPr lang="en-US" sz="3600" dirty="0">
                <a:solidFill>
                  <a:srgbClr val="7030A0"/>
                </a:solidFill>
              </a:rPr>
              <a:t>Social facts are </a:t>
            </a:r>
            <a:r>
              <a:rPr lang="en-US" sz="3600" b="1" dirty="0">
                <a:solidFill>
                  <a:srgbClr val="7030A0"/>
                </a:solidFill>
              </a:rPr>
              <a:t>external</a:t>
            </a:r>
            <a:r>
              <a:rPr lang="en-US" sz="3600" dirty="0">
                <a:solidFill>
                  <a:srgbClr val="7030A0"/>
                </a:solidFill>
              </a:rPr>
              <a:t> to the individuals. For example, domestic or civic or contractual obligations are defined externally to the individual in laws and customs. Religious beliefs and practices exist outside and prior to the individual. An individual takes birth in a society and leaves it after death, however social facts are already given in society and remain in existence irrespective of birth or death of an individual. For example language continues to function independently of any single individual. </a:t>
            </a:r>
            <a:endParaRPr lang="en-IN" sz="3600" dirty="0">
              <a:solidFill>
                <a:srgbClr val="7030A0"/>
              </a:solidFill>
            </a:endParaRPr>
          </a:p>
        </p:txBody>
      </p:sp>
    </p:spTree>
    <p:extLst>
      <p:ext uri="{BB962C8B-B14F-4D97-AF65-F5344CB8AC3E}">
        <p14:creationId xmlns:p14="http://schemas.microsoft.com/office/powerpoint/2010/main" val="2152679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How Social Facts are Constraints?</a:t>
            </a:r>
            <a:endParaRPr lang="en-IN" dirty="0"/>
          </a:p>
        </p:txBody>
      </p:sp>
      <p:sp>
        <p:nvSpPr>
          <p:cNvPr id="3" name="Content Placeholder 2"/>
          <p:cNvSpPr>
            <a:spLocks noGrp="1"/>
          </p:cNvSpPr>
          <p:nvPr>
            <p:ph idx="1"/>
          </p:nvPr>
        </p:nvSpPr>
        <p:spPr>
          <a:xfrm>
            <a:off x="838200" y="1825624"/>
            <a:ext cx="10618694" cy="5032375"/>
          </a:xfrm>
        </p:spPr>
        <p:txBody>
          <a:bodyPr>
            <a:noAutofit/>
          </a:bodyPr>
          <a:lstStyle/>
          <a:p>
            <a:pPr marL="0" indent="0" algn="just">
              <a:buNone/>
            </a:pPr>
            <a:r>
              <a:rPr lang="en-US" sz="3600" dirty="0">
                <a:solidFill>
                  <a:srgbClr val="7030A0"/>
                </a:solidFill>
              </a:rPr>
              <a:t>Social fact exercises a </a:t>
            </a:r>
            <a:r>
              <a:rPr lang="en-US" sz="3600" b="1" dirty="0">
                <a:solidFill>
                  <a:srgbClr val="7030A0"/>
                </a:solidFill>
              </a:rPr>
              <a:t>constraint</a:t>
            </a:r>
            <a:r>
              <a:rPr lang="en-US" sz="3600" dirty="0">
                <a:solidFill>
                  <a:srgbClr val="7030A0"/>
                </a:solidFill>
              </a:rPr>
              <a:t> on individuals. Social fact is recognized because it forces itself on the individual. For example, the institutions of law, education, beliefs etc. are already given to everyone from without. They are commanding and obligatory for all. There is constraint, when in a crowd, a feeling or thinking imposes itself on everyone. Such a phenomenon is typically social because its basis, its subject is the group as a whole and not one individual in particular. </a:t>
            </a:r>
            <a:endParaRPr lang="en-IN" sz="3600" dirty="0">
              <a:solidFill>
                <a:srgbClr val="7030A0"/>
              </a:solidFill>
            </a:endParaRPr>
          </a:p>
        </p:txBody>
      </p:sp>
    </p:spTree>
    <p:extLst>
      <p:ext uri="{BB962C8B-B14F-4D97-AF65-F5344CB8AC3E}">
        <p14:creationId xmlns:p14="http://schemas.microsoft.com/office/powerpoint/2010/main" val="889011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FF0000"/>
                </a:solidFill>
              </a:rPr>
              <a:t>How Social Facts are General &amp; </a:t>
            </a:r>
            <a:r>
              <a:rPr lang="en-IN" dirty="0" err="1" smtClean="0">
                <a:solidFill>
                  <a:srgbClr val="FF0000"/>
                </a:solidFill>
              </a:rPr>
              <a:t>Independant</a:t>
            </a:r>
            <a:r>
              <a:rPr lang="en-IN" dirty="0" smtClean="0">
                <a:solidFill>
                  <a:srgbClr val="FF0000"/>
                </a:solidFill>
              </a:rPr>
              <a:t>?</a:t>
            </a:r>
            <a:endParaRPr lang="en-IN" dirty="0"/>
          </a:p>
        </p:txBody>
      </p:sp>
      <p:sp>
        <p:nvSpPr>
          <p:cNvPr id="3" name="Content Placeholder 2"/>
          <p:cNvSpPr>
            <a:spLocks noGrp="1"/>
          </p:cNvSpPr>
          <p:nvPr>
            <p:ph idx="1"/>
          </p:nvPr>
        </p:nvSpPr>
        <p:spPr>
          <a:xfrm>
            <a:off x="510989" y="1825624"/>
            <a:ext cx="10959352" cy="4723093"/>
          </a:xfrm>
        </p:spPr>
        <p:txBody>
          <a:bodyPr>
            <a:noAutofit/>
          </a:bodyPr>
          <a:lstStyle/>
          <a:p>
            <a:pPr marL="0" indent="0" algn="just">
              <a:buNone/>
            </a:pPr>
            <a:r>
              <a:rPr lang="en-US" sz="4800" dirty="0">
                <a:solidFill>
                  <a:srgbClr val="7030A0"/>
                </a:solidFill>
              </a:rPr>
              <a:t>A social fact is that which has more or less a </a:t>
            </a:r>
            <a:r>
              <a:rPr lang="en-US" sz="4800" b="1" dirty="0">
                <a:solidFill>
                  <a:srgbClr val="7030A0"/>
                </a:solidFill>
              </a:rPr>
              <a:t>general</a:t>
            </a:r>
            <a:r>
              <a:rPr lang="en-US" sz="4800" dirty="0">
                <a:solidFill>
                  <a:srgbClr val="7030A0"/>
                </a:solidFill>
              </a:rPr>
              <a:t> occurrence in a society</a:t>
            </a:r>
            <a:r>
              <a:rPr lang="en-US" sz="4800" dirty="0" smtClean="0">
                <a:solidFill>
                  <a:srgbClr val="7030A0"/>
                </a:solidFill>
              </a:rPr>
              <a:t>.</a:t>
            </a:r>
          </a:p>
          <a:p>
            <a:pPr marL="0" indent="0" algn="just">
              <a:buNone/>
            </a:pPr>
            <a:r>
              <a:rPr lang="en-US" sz="4800" dirty="0" smtClean="0">
                <a:solidFill>
                  <a:srgbClr val="7030A0"/>
                </a:solidFill>
              </a:rPr>
              <a:t>Also </a:t>
            </a:r>
            <a:r>
              <a:rPr lang="en-US" sz="4800" dirty="0">
                <a:solidFill>
                  <a:srgbClr val="7030A0"/>
                </a:solidFill>
              </a:rPr>
              <a:t>it is </a:t>
            </a:r>
            <a:r>
              <a:rPr lang="en-US" sz="4800" b="1" dirty="0">
                <a:solidFill>
                  <a:srgbClr val="7030A0"/>
                </a:solidFill>
              </a:rPr>
              <a:t>independent</a:t>
            </a:r>
            <a:r>
              <a:rPr lang="en-US" sz="4800" dirty="0">
                <a:solidFill>
                  <a:srgbClr val="7030A0"/>
                </a:solidFill>
              </a:rPr>
              <a:t> of the personal features of individuals or universal attributes of human nature. Examples are the beliefs, feelings and practices of the group taken collectively</a:t>
            </a:r>
            <a:r>
              <a:rPr lang="en-US" sz="4800" dirty="0" smtClean="0">
                <a:solidFill>
                  <a:srgbClr val="7030A0"/>
                </a:solidFill>
              </a:rPr>
              <a:t>.</a:t>
            </a:r>
            <a:endParaRPr lang="en-IN" sz="4800" dirty="0">
              <a:solidFill>
                <a:srgbClr val="7030A0"/>
              </a:solidFill>
            </a:endParaRPr>
          </a:p>
        </p:txBody>
      </p:sp>
    </p:spTree>
    <p:extLst>
      <p:ext uri="{BB962C8B-B14F-4D97-AF65-F5344CB8AC3E}">
        <p14:creationId xmlns:p14="http://schemas.microsoft.com/office/powerpoint/2010/main" val="1131316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396036" cy="954741"/>
          </a:xfrm>
        </p:spPr>
        <p:txBody>
          <a:bodyPr>
            <a:normAutofit fontScale="90000"/>
          </a:bodyPr>
          <a:lstStyle/>
          <a:p>
            <a:pPr algn="ctr"/>
            <a:r>
              <a:rPr lang="en-US" b="1" dirty="0">
                <a:solidFill>
                  <a:srgbClr val="7030A0"/>
                </a:solidFill>
              </a:rPr>
              <a:t>Types of Social </a:t>
            </a:r>
            <a:r>
              <a:rPr lang="en-US" b="1" dirty="0" smtClean="0">
                <a:solidFill>
                  <a:srgbClr val="7030A0"/>
                </a:solidFill>
              </a:rPr>
              <a:t>Facts</a:t>
            </a:r>
            <a:endParaRPr lang="en-IN" dirty="0">
              <a:solidFill>
                <a:srgbClr val="7030A0"/>
              </a:solidFill>
            </a:endParaRPr>
          </a:p>
        </p:txBody>
      </p:sp>
      <p:sp>
        <p:nvSpPr>
          <p:cNvPr id="4" name="Content Placeholder 3"/>
          <p:cNvSpPr>
            <a:spLocks noGrp="1"/>
          </p:cNvSpPr>
          <p:nvPr>
            <p:ph idx="1"/>
          </p:nvPr>
        </p:nvSpPr>
        <p:spPr>
          <a:xfrm>
            <a:off x="5183188" y="987425"/>
            <a:ext cx="6623330" cy="5520951"/>
          </a:xfrm>
        </p:spPr>
        <p:txBody>
          <a:bodyPr>
            <a:normAutofit fontScale="92500" lnSpcReduction="20000"/>
          </a:bodyPr>
          <a:lstStyle/>
          <a:p>
            <a:pPr marL="514350" indent="-514350">
              <a:buAutoNum type="arabicPeriod"/>
            </a:pPr>
            <a:r>
              <a:rPr lang="en-US" dirty="0" smtClean="0">
                <a:solidFill>
                  <a:srgbClr val="FF0000"/>
                </a:solidFill>
              </a:rPr>
              <a:t>S</a:t>
            </a:r>
            <a:r>
              <a:rPr lang="en-US" dirty="0" smtClean="0">
                <a:solidFill>
                  <a:srgbClr val="FF0000"/>
                </a:solidFill>
              </a:rPr>
              <a:t>tructural or Morphological social Facts</a:t>
            </a:r>
          </a:p>
          <a:p>
            <a:pPr marL="0" indent="0" algn="just">
              <a:buNone/>
            </a:pPr>
            <a:endParaRPr lang="en-US" sz="3500" dirty="0" smtClean="0"/>
          </a:p>
          <a:p>
            <a:pPr marL="0" indent="0" algn="just">
              <a:buNone/>
            </a:pPr>
            <a:r>
              <a:rPr lang="en-US" sz="3500" dirty="0" smtClean="0">
                <a:solidFill>
                  <a:srgbClr val="002060"/>
                </a:solidFill>
              </a:rPr>
              <a:t>They make up the substratum of collective life. By this he meant the number and nature of elementary parts of which society is composed, the way in which the morphological constituents are arranged and the degree to which they are fused together. In this category of social facts are included the distribution of population over the surface of the territory, the forms of dwellings, nature of communication system etc. </a:t>
            </a:r>
            <a:endParaRPr lang="en-IN" sz="3500" dirty="0" smtClean="0">
              <a:solidFill>
                <a:srgbClr val="002060"/>
              </a:solidFill>
            </a:endParaRPr>
          </a:p>
        </p:txBody>
      </p:sp>
      <p:sp>
        <p:nvSpPr>
          <p:cNvPr id="5" name="Text Placeholder 4"/>
          <p:cNvSpPr>
            <a:spLocks noGrp="1"/>
          </p:cNvSpPr>
          <p:nvPr>
            <p:ph type="body" sz="half" idx="2"/>
          </p:nvPr>
        </p:nvSpPr>
        <p:spPr>
          <a:xfrm>
            <a:off x="839788" y="2057400"/>
            <a:ext cx="3032965" cy="4450976"/>
          </a:xfrm>
        </p:spPr>
        <p:txBody>
          <a:bodyPr>
            <a:normAutofit/>
          </a:bodyPr>
          <a:lstStyle/>
          <a:p>
            <a:pPr algn="just"/>
            <a:r>
              <a:rPr lang="en-US" sz="5400" dirty="0"/>
              <a:t>Durkheim divided social facts </a:t>
            </a:r>
            <a:r>
              <a:rPr lang="en-US" sz="5400" dirty="0" smtClean="0"/>
              <a:t>into </a:t>
            </a:r>
          </a:p>
          <a:p>
            <a:pPr algn="just"/>
            <a:r>
              <a:rPr lang="en-US" sz="5400" dirty="0" smtClean="0"/>
              <a:t>3 types</a:t>
            </a:r>
            <a:endParaRPr lang="en-IN" sz="5400" dirty="0"/>
          </a:p>
        </p:txBody>
      </p:sp>
    </p:spTree>
    <p:extLst>
      <p:ext uri="{BB962C8B-B14F-4D97-AF65-F5344CB8AC3E}">
        <p14:creationId xmlns:p14="http://schemas.microsoft.com/office/powerpoint/2010/main" val="1753867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5317" y="516778"/>
            <a:ext cx="3932237" cy="760693"/>
          </a:xfrm>
        </p:spPr>
        <p:txBody>
          <a:bodyPr>
            <a:normAutofit/>
          </a:bodyPr>
          <a:lstStyle/>
          <a:p>
            <a:r>
              <a:rPr lang="en-US" b="1" dirty="0" smtClean="0">
                <a:solidFill>
                  <a:srgbClr val="7030A0"/>
                </a:solidFill>
              </a:rPr>
              <a:t>Types of Social Facts</a:t>
            </a:r>
            <a:endParaRPr lang="en-IN" dirty="0"/>
          </a:p>
        </p:txBody>
      </p:sp>
      <p:sp>
        <p:nvSpPr>
          <p:cNvPr id="3" name="Content Placeholder 2"/>
          <p:cNvSpPr>
            <a:spLocks noGrp="1"/>
          </p:cNvSpPr>
          <p:nvPr>
            <p:ph idx="1"/>
          </p:nvPr>
        </p:nvSpPr>
        <p:spPr>
          <a:xfrm>
            <a:off x="5183188" y="987425"/>
            <a:ext cx="6730906" cy="5386481"/>
          </a:xfrm>
        </p:spPr>
        <p:txBody>
          <a:bodyPr>
            <a:normAutofit/>
          </a:bodyPr>
          <a:lstStyle/>
          <a:p>
            <a:pPr marL="0" indent="0">
              <a:buNone/>
            </a:pPr>
            <a:r>
              <a:rPr lang="en-IN" dirty="0" smtClean="0"/>
              <a:t>2. </a:t>
            </a:r>
            <a:r>
              <a:rPr lang="en-US" dirty="0" err="1" smtClean="0">
                <a:solidFill>
                  <a:srgbClr val="FF0000"/>
                </a:solidFill>
              </a:rPr>
              <a:t>Institutionalised</a:t>
            </a:r>
            <a:r>
              <a:rPr lang="en-US" dirty="0" smtClean="0">
                <a:solidFill>
                  <a:srgbClr val="FF0000"/>
                </a:solidFill>
              </a:rPr>
              <a:t> </a:t>
            </a:r>
            <a:r>
              <a:rPr lang="en-US" dirty="0">
                <a:solidFill>
                  <a:srgbClr val="FF0000"/>
                </a:solidFill>
              </a:rPr>
              <a:t>forms of </a:t>
            </a:r>
            <a:r>
              <a:rPr lang="en-US" dirty="0" smtClean="0">
                <a:solidFill>
                  <a:srgbClr val="FF0000"/>
                </a:solidFill>
              </a:rPr>
              <a:t>Social </a:t>
            </a:r>
            <a:r>
              <a:rPr lang="en-US" dirty="0">
                <a:solidFill>
                  <a:srgbClr val="FF0000"/>
                </a:solidFill>
              </a:rPr>
              <a:t>F</a:t>
            </a:r>
            <a:r>
              <a:rPr lang="en-US" dirty="0" smtClean="0">
                <a:solidFill>
                  <a:srgbClr val="FF0000"/>
                </a:solidFill>
              </a:rPr>
              <a:t>acts</a:t>
            </a:r>
          </a:p>
          <a:p>
            <a:pPr marL="0" indent="0">
              <a:buNone/>
            </a:pPr>
            <a:endParaRPr lang="en-US" dirty="0"/>
          </a:p>
          <a:p>
            <a:pPr marL="0" indent="0" algn="just">
              <a:buNone/>
            </a:pPr>
            <a:r>
              <a:rPr lang="en-US" sz="3600" dirty="0" smtClean="0">
                <a:solidFill>
                  <a:srgbClr val="00B050"/>
                </a:solidFill>
              </a:rPr>
              <a:t>They </a:t>
            </a:r>
            <a:r>
              <a:rPr lang="en-US" sz="3600" dirty="0">
                <a:solidFill>
                  <a:srgbClr val="00B050"/>
                </a:solidFill>
              </a:rPr>
              <a:t>are more or less general and widely spread in society. They represent the collective nature of the society as a whole. Under this category fall legal and moral rules, religious dogma and established beliefs and practices prevalent in a society. </a:t>
            </a:r>
            <a:endParaRPr lang="en-IN" sz="3600" dirty="0">
              <a:solidFill>
                <a:srgbClr val="00B050"/>
              </a:solidFill>
            </a:endParaRPr>
          </a:p>
        </p:txBody>
      </p:sp>
      <p:sp>
        <p:nvSpPr>
          <p:cNvPr id="4" name="Text Placeholder 3"/>
          <p:cNvSpPr>
            <a:spLocks noGrp="1"/>
          </p:cNvSpPr>
          <p:nvPr>
            <p:ph type="body" sz="half" idx="2"/>
          </p:nvPr>
        </p:nvSpPr>
        <p:spPr/>
        <p:txBody>
          <a:bodyPr>
            <a:normAutofit/>
          </a:bodyPr>
          <a:lstStyle/>
          <a:p>
            <a:pPr algn="just"/>
            <a:r>
              <a:rPr lang="en-US" sz="4800" dirty="0">
                <a:solidFill>
                  <a:srgbClr val="002060"/>
                </a:solidFill>
              </a:rPr>
              <a:t>Durkheim divided social facts into </a:t>
            </a:r>
          </a:p>
          <a:p>
            <a:pPr algn="just"/>
            <a:r>
              <a:rPr lang="en-US" sz="4800" dirty="0">
                <a:solidFill>
                  <a:srgbClr val="002060"/>
                </a:solidFill>
              </a:rPr>
              <a:t>3 </a:t>
            </a:r>
            <a:r>
              <a:rPr lang="en-US" sz="4800" dirty="0" smtClean="0">
                <a:solidFill>
                  <a:srgbClr val="002060"/>
                </a:solidFill>
              </a:rPr>
              <a:t>types</a:t>
            </a:r>
            <a:endParaRPr lang="en-IN" sz="4800" dirty="0">
              <a:solidFill>
                <a:srgbClr val="002060"/>
              </a:solidFill>
            </a:endParaRPr>
          </a:p>
        </p:txBody>
      </p:sp>
    </p:spTree>
    <p:extLst>
      <p:ext uri="{BB962C8B-B14F-4D97-AF65-F5344CB8AC3E}">
        <p14:creationId xmlns:p14="http://schemas.microsoft.com/office/powerpoint/2010/main" val="33940975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798</Words>
  <Application>Microsoft Office PowerPoint</Application>
  <PresentationFormat>Widescreen</PresentationFormat>
  <Paragraphs>42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Emile Durkheim’s Theory of Social Facts</vt:lpstr>
      <vt:lpstr>What are Social Facts?</vt:lpstr>
      <vt:lpstr>Rules for the observation of Social Facts.</vt:lpstr>
      <vt:lpstr>Characteristics of Social Facts</vt:lpstr>
      <vt:lpstr>How Social Facts are Extertnal?</vt:lpstr>
      <vt:lpstr>How Social Facts are Constraints?</vt:lpstr>
      <vt:lpstr>How Social Facts are General &amp; Independant?</vt:lpstr>
      <vt:lpstr>Types of Social Facts</vt:lpstr>
      <vt:lpstr>Types of Social Facts</vt:lpstr>
      <vt:lpstr>Conclusion</vt:lpstr>
      <vt:lpstr>Types of Social Facts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Emile Durkheim’s Theory of Social Facts</dc:title>
  <dc:creator>Windows User</dc:creator>
  <cp:lastModifiedBy>Windows User</cp:lastModifiedBy>
  <cp:revision>5</cp:revision>
  <dcterms:created xsi:type="dcterms:W3CDTF">2025-03-30T08:43:04Z</dcterms:created>
  <dcterms:modified xsi:type="dcterms:W3CDTF">2025-03-30T09:20:07Z</dcterms:modified>
</cp:coreProperties>
</file>